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60" r:id="rId2"/>
    <p:sldId id="268" r:id="rId3"/>
    <p:sldId id="277" r:id="rId4"/>
    <p:sldId id="269" r:id="rId5"/>
    <p:sldId id="270" r:id="rId6"/>
    <p:sldId id="271" r:id="rId7"/>
    <p:sldId id="272" r:id="rId8"/>
    <p:sldId id="276" r:id="rId9"/>
    <p:sldId id="274" r:id="rId10"/>
    <p:sldId id="275" r:id="rId11"/>
    <p:sldId id="257" r:id="rId12"/>
    <p:sldId id="273" r:id="rId13"/>
    <p:sldId id="262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66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47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287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680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020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1769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15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0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8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43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39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354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91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47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57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94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E4CF4-E779-40FB-BBEF-55CFDF7CAF8A}" type="datetimeFigureOut">
              <a:rPr lang="zh-TW" altLang="en-US" smtClean="0"/>
              <a:t>2019/5/27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92CA52-247A-4CEA-9F26-0E9206DADB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142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EdzSUl505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5%9C%8B%E5%AE%B6%E5%85%AC%E5%9C%92" TargetMode="External"/><Relationship Id="rId2" Type="http://schemas.openxmlformats.org/officeDocument/2006/relationships/hyperlink" Target="https://zh.wikipedia.org/wiki/%E5%8F%B0%E7%81%A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7%83%AD%E5%B8%A6" TargetMode="External"/><Relationship Id="rId5" Type="http://schemas.openxmlformats.org/officeDocument/2006/relationships/hyperlink" Target="https://zh.wikipedia.org/wiki/%E6%81%86%E6%98%A5%E5%8D%8A%E5%B3%B6" TargetMode="External"/><Relationship Id="rId4" Type="http://schemas.openxmlformats.org/officeDocument/2006/relationships/hyperlink" Target="https://zh.wikipedia.org/wiki/%E5%B1%8F%E6%9D%B1%E7%B8%A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5%A4%AA%E5%B9%B3%E6%B4%8B" TargetMode="External"/><Relationship Id="rId7" Type="http://schemas.openxmlformats.org/officeDocument/2006/relationships/hyperlink" Target="https://zh.wikipedia.org/wiki/%E7%8F%8A%E7%91%9A" TargetMode="External"/><Relationship Id="rId2" Type="http://schemas.openxmlformats.org/officeDocument/2006/relationships/hyperlink" Target="https://zh.wikipedia.org/wiki/%E6%81%86%E6%98%A5%E5%8D%8A%E5%B3%B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/index.php?title=%E7%86%B1%E5%B8%B6%E6%80%A7%E6%B0%A3%E5%80%99&amp;action=edit&amp;redlink=1" TargetMode="External"/><Relationship Id="rId5" Type="http://schemas.openxmlformats.org/officeDocument/2006/relationships/hyperlink" Target="https://zh.wikipedia.org/wiki/%E5%B7%B4%E5%A3%AB%E6%B5%B7%E5%B3%BD" TargetMode="External"/><Relationship Id="rId4" Type="http://schemas.openxmlformats.org/officeDocument/2006/relationships/hyperlink" Target="https://zh.wikipedia.org/wiki/%E5%8F%B0%E7%81%A3%E6%B5%B7%E5%B3%B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9774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b="1" dirty="0" smtClean="0">
                <a:solidFill>
                  <a:srgbClr val="FF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墾丁國家公園空汙</a:t>
            </a:r>
            <a:r>
              <a:rPr lang="en-US" altLang="zh-TW" sz="4800" b="1" dirty="0" smtClean="0">
                <a:solidFill>
                  <a:srgbClr val="FF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TW" sz="4800" b="1" dirty="0">
                <a:solidFill>
                  <a:srgbClr val="FF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sz="4800" b="1" dirty="0">
              <a:solidFill>
                <a:srgbClr val="FF0000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787052"/>
            <a:ext cx="10515600" cy="3480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/>
              <a:t>指</a:t>
            </a:r>
            <a:r>
              <a:rPr lang="zh-TW" altLang="en-US" sz="3600" dirty="0"/>
              <a:t>導</a:t>
            </a:r>
            <a:r>
              <a:rPr lang="zh-TW" altLang="en-US" sz="3600" dirty="0" smtClean="0"/>
              <a:t>老師 </a:t>
            </a:r>
            <a:r>
              <a:rPr lang="en-US" altLang="zh-TW" sz="3600" dirty="0" smtClean="0"/>
              <a:t>: </a:t>
            </a:r>
            <a:r>
              <a:rPr lang="zh-TW" altLang="en-US" sz="3600" dirty="0" smtClean="0"/>
              <a:t>何勉</a:t>
            </a:r>
            <a:r>
              <a:rPr lang="zh-TW" altLang="en-US" sz="3600" dirty="0" smtClean="0"/>
              <a:t>琦</a:t>
            </a:r>
            <a:endParaRPr lang="en-US" altLang="zh-TW" sz="3600" dirty="0" smtClean="0"/>
          </a:p>
          <a:p>
            <a:pPr marL="0" indent="0" algn="ctr">
              <a:buNone/>
            </a:pPr>
            <a:r>
              <a:rPr lang="zh-TW" altLang="en-US" sz="3600" dirty="0" smtClean="0"/>
              <a:t>組員 </a:t>
            </a:r>
            <a:r>
              <a:rPr lang="en-US" altLang="zh-TW" sz="3600" dirty="0" smtClean="0"/>
              <a:t>: </a:t>
            </a:r>
            <a:r>
              <a:rPr lang="zh-TW" altLang="en-US" sz="3600" dirty="0" smtClean="0"/>
              <a:t>陳</a:t>
            </a:r>
            <a:r>
              <a:rPr lang="zh-TW" altLang="en-US" sz="3600" dirty="0" smtClean="0"/>
              <a:t>玄霖，李禎盛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5633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0174" y="377390"/>
            <a:ext cx="9472506" cy="64806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/>
              <a:t>3.</a:t>
            </a:r>
            <a:r>
              <a:rPr lang="zh-TW" altLang="en-US" sz="3600" b="1" dirty="0"/>
              <a:t>核三廠</a:t>
            </a:r>
          </a:p>
          <a:p>
            <a:r>
              <a:rPr lang="zh-TW" altLang="en-US" sz="2800" dirty="0"/>
              <a:t>一般認為核三廠排放冷卻用熱海水引發出水口附近珊瑚白化死亡。</a:t>
            </a:r>
          </a:p>
          <a:p>
            <a:r>
              <a:rPr lang="zh-TW" altLang="en-US" sz="2800" dirty="0"/>
              <a:t>據</a:t>
            </a:r>
            <a:r>
              <a:rPr lang="zh-TW" altLang="en-US" sz="2800" dirty="0" smtClean="0"/>
              <a:t>研究發現</a:t>
            </a:r>
            <a:r>
              <a:rPr lang="zh-TW" altLang="en-US" sz="2800" dirty="0"/>
              <a:t>，近年來此區域之珊瑚覆蓋率有回復的</a:t>
            </a:r>
            <a:r>
              <a:rPr lang="zh-TW" altLang="en-US" sz="2800" dirty="0" smtClean="0"/>
              <a:t>趨勢。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近年</a:t>
            </a:r>
            <a:r>
              <a:rPr lang="zh-TW" altLang="en-US" sz="2800" dirty="0"/>
              <a:t>，當地商家因有多件的不合理商業行為造成遊客減少的趨勢，也出現「墾丁化」一詞用來代表不合理的商業行為</a:t>
            </a:r>
            <a:endParaRPr lang="zh-TW" altLang="en-US" sz="2800" b="1" dirty="0"/>
          </a:p>
          <a:p>
            <a:pPr marL="0" indent="0">
              <a:buNone/>
            </a:pPr>
            <a:endParaRPr lang="zh-TW" altLang="en-US" sz="3600" b="1" dirty="0"/>
          </a:p>
          <a:p>
            <a:pPr marL="0" indent="0">
              <a:buNone/>
            </a:pPr>
            <a:endParaRPr lang="en-US" altLang="zh-TW" sz="3200" b="1" dirty="0" smtClean="0"/>
          </a:p>
          <a:p>
            <a:pPr marL="0" indent="0">
              <a:buNone/>
            </a:pPr>
            <a:endParaRPr lang="zh-TW" altLang="en-US" sz="3200" b="1" dirty="0"/>
          </a:p>
          <a:p>
            <a:pPr marL="0" indent="0">
              <a:buNone/>
            </a:pP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5318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é¿çªæ¯èæ¼æ²¹é æå¢¾ä¸é¾åç¤å²©æ»¿ä½é»æ²¹æå½¢ãï¼å¢¾ç®¡èæä¾ï¼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37" y="1155824"/>
            <a:ext cx="5176553" cy="388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762000" y="5354569"/>
            <a:ext cx="9265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阿瑪斯號漏油造成墾丁龍坑礁岩滿佈黑油情形。（墾管處提供</a:t>
            </a:r>
            <a:r>
              <a:rPr lang="zh-TW" altLang="en-US" sz="3200" dirty="0" smtClean="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lang="en-US" altLang="zh-TW" sz="32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2016.3.25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pic>
        <p:nvPicPr>
          <p:cNvPr id="3076" name="Picture 4" descr="å°ç£åé¢ç°æµ·çç°å¢é£½åè²¨è¼ªæ±æ·ºæ¼æ²¹å¨èï¼2001å¹´é¿çªæ¯èäºä»¶éåµå¢¾ä¸é¾åçæä¿è­·åï¼ç¶å°çç©æé­æµ©å«ãï¼åï¼ä¸­ç é¢ç ç©¶å¡é­æä¿®æä¾ï¼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897" y="1365424"/>
            <a:ext cx="5536907" cy="367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03937" y="509493"/>
            <a:ext cx="72234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zh-TW" altLang="en-US" sz="3600" b="1" dirty="0">
                <a:solidFill>
                  <a:srgbClr val="FF0000"/>
                </a:solidFill>
                <a:latin typeface="Noto Sans TC"/>
              </a:rPr>
              <a:t>阿瑪斯號污染墾丁 </a:t>
            </a:r>
            <a:r>
              <a:rPr lang="en-US" altLang="zh-TW" sz="3600" b="1" dirty="0">
                <a:solidFill>
                  <a:srgbClr val="FF0000"/>
                </a:solidFill>
                <a:latin typeface="Noto Sans TC"/>
              </a:rPr>
              <a:t>15</a:t>
            </a:r>
            <a:r>
              <a:rPr lang="zh-TW" altLang="en-US" sz="3600" b="1" dirty="0">
                <a:solidFill>
                  <a:srgbClr val="FF0000"/>
                </a:solidFill>
                <a:latin typeface="Noto Sans TC"/>
              </a:rPr>
              <a:t>年後仍有殘油</a:t>
            </a:r>
            <a:endParaRPr lang="zh-TW" altLang="en-US" sz="3600" b="1" i="0" dirty="0">
              <a:solidFill>
                <a:srgbClr val="FF0000"/>
              </a:solidFill>
              <a:effectLst/>
              <a:latin typeface="Noto Sans TC"/>
            </a:endParaRPr>
          </a:p>
        </p:txBody>
      </p:sp>
    </p:spTree>
    <p:extLst>
      <p:ext uri="{BB962C8B-B14F-4D97-AF65-F5344CB8AC3E}">
        <p14:creationId xmlns:p14="http://schemas.microsoft.com/office/powerpoint/2010/main" val="25116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03788" y="3244334"/>
            <a:ext cx="5384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7EdzSUl505w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420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2729" y="261886"/>
            <a:ext cx="10515600" cy="2056311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>
                <a:solidFill>
                  <a:srgbClr val="FF0000"/>
                </a:solidFill>
              </a:rPr>
              <a:t>墾丁國家公園工程不顧生態環境，工程油漆污染水源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88373" y="1825626"/>
            <a:ext cx="10884311" cy="48406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3600" dirty="0" smtClean="0">
              <a:latin typeface="Gadugi" panose="020B0502040204020203" pitchFamily="34" charset="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Gadugi" panose="020B0502040204020203" pitchFamily="34" charset="0"/>
              </a:rPr>
              <a:t>墾丁</a:t>
            </a:r>
            <a:r>
              <a:rPr lang="zh-TW" altLang="en-US" sz="3600" dirty="0" smtClean="0">
                <a:latin typeface="Gadugi" panose="020B0502040204020203" pitchFamily="34" charset="0"/>
              </a:rPr>
              <a:t>國家公園陸蟹的重要棲息地，為了爭取</a:t>
            </a:r>
            <a:r>
              <a:rPr lang="zh-TW" altLang="en-US" sz="3600" dirty="0">
                <a:latin typeface="Gadugi" panose="020B0502040204020203" pitchFamily="34" charset="0"/>
              </a:rPr>
              <a:t>到預算</a:t>
            </a:r>
            <a:r>
              <a:rPr lang="zh-TW" altLang="en-US" sz="3600" dirty="0" smtClean="0">
                <a:latin typeface="Gadugi" panose="020B0502040204020203" pitchFamily="34" charset="0"/>
              </a:rPr>
              <a:t>，把</a:t>
            </a:r>
            <a:r>
              <a:rPr lang="zh-TW" altLang="en-US" sz="3600" dirty="0">
                <a:latin typeface="Gadugi" panose="020B0502040204020203" pitchFamily="34" charset="0"/>
              </a:rPr>
              <a:t>橋打掉重蓋，</a:t>
            </a:r>
            <a:r>
              <a:rPr lang="zh-TW" altLang="en-US" sz="3600" dirty="0" smtClean="0">
                <a:latin typeface="Gadugi" panose="020B0502040204020203" pitchFamily="34" charset="0"/>
              </a:rPr>
              <a:t>墾丁國家公園管</a:t>
            </a:r>
            <a:r>
              <a:rPr lang="zh-TW" altLang="en-US" sz="3600" dirty="0">
                <a:latin typeface="Gadugi" panose="020B0502040204020203" pitchFamily="34" charset="0"/>
              </a:rPr>
              <a:t>處不敢說不，要蓋的人說會在陸蟹季節前完工，但結果</a:t>
            </a:r>
            <a:r>
              <a:rPr lang="zh-TW" altLang="en-US" sz="3600" dirty="0" smtClean="0">
                <a:latin typeface="Gadugi" panose="020B0502040204020203" pitchFamily="34" charset="0"/>
              </a:rPr>
              <a:t>是</a:t>
            </a:r>
            <a:r>
              <a:rPr lang="en-US" altLang="zh-TW" sz="3600" dirty="0" smtClean="0">
                <a:latin typeface="Gadugi" panose="020B0502040204020203" pitchFamily="34" charset="0"/>
              </a:rPr>
              <a:t>-------</a:t>
            </a:r>
            <a:r>
              <a:rPr lang="zh-TW" altLang="en-US" sz="3600" dirty="0" smtClean="0">
                <a:latin typeface="Gadugi" panose="020B0502040204020203" pitchFamily="34" charset="0"/>
              </a:rPr>
              <a:t>工程</a:t>
            </a:r>
            <a:r>
              <a:rPr lang="zh-TW" altLang="en-US" sz="3600" dirty="0">
                <a:latin typeface="Gadugi" panose="020B0502040204020203" pitchFamily="34" charset="0"/>
              </a:rPr>
              <a:t>延宕，旁邊綠地被剷</a:t>
            </a:r>
            <a:r>
              <a:rPr lang="zh-TW" altLang="en-US" sz="3600" dirty="0" smtClean="0">
                <a:latin typeface="Gadugi" panose="020B0502040204020203" pitchFamily="34" charset="0"/>
              </a:rPr>
              <a:t>光。</a:t>
            </a:r>
            <a:endParaRPr lang="en-US" altLang="zh-TW" sz="3600" dirty="0">
              <a:latin typeface="Gadugi" panose="020B0502040204020203" pitchFamily="34" charset="0"/>
            </a:endParaRPr>
          </a:p>
          <a:p>
            <a:pPr marL="0" indent="0" algn="ctr">
              <a:buNone/>
            </a:pPr>
            <a:endParaRPr lang="zh-TW" altLang="en-US" sz="3600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90164"/>
            <a:ext cx="10515600" cy="5067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i="1" spc="300" dirty="0" smtClean="0">
                <a:solidFill>
                  <a:srgbClr val="00B050"/>
                </a:solidFill>
              </a:rPr>
              <a:t>我們的報告到此結束</a:t>
            </a:r>
            <a:r>
              <a:rPr lang="zh-TW" altLang="en-US" sz="3600" i="1" spc="300" dirty="0">
                <a:solidFill>
                  <a:srgbClr val="00B050"/>
                </a:solidFill>
              </a:rPr>
              <a:t> </a:t>
            </a:r>
            <a:r>
              <a:rPr lang="en-US" altLang="zh-TW" sz="3600" i="1" spc="300" dirty="0" smtClean="0">
                <a:solidFill>
                  <a:srgbClr val="00B050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en-US" altLang="zh-TW" sz="3600" i="1" spc="300" dirty="0" smtClean="0">
                <a:solidFill>
                  <a:srgbClr val="00B050"/>
                </a:solidFill>
              </a:rPr>
              <a:t>Thank you All.</a:t>
            </a:r>
          </a:p>
          <a:p>
            <a:pPr marL="0" indent="0" algn="ctr">
              <a:buNone/>
            </a:pPr>
            <a:endParaRPr lang="zh-TW" altLang="en-US" sz="3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026" y="2938876"/>
            <a:ext cx="4807974" cy="355436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92619"/>
            <a:ext cx="3665381" cy="366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墾丁國家公園介紹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5032" y="1663284"/>
            <a:ext cx="8823157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b="1" dirty="0"/>
              <a:t>墾丁國家公園</a:t>
            </a:r>
            <a:r>
              <a:rPr lang="zh-TW" altLang="en-US" sz="3200" dirty="0"/>
              <a:t>是</a:t>
            </a:r>
            <a:r>
              <a:rPr lang="zh-TW" altLang="en-US" sz="3200" dirty="0" smtClean="0">
                <a:hlinkClick r:id="rId2" tooltip="台灣"/>
              </a:rPr>
              <a:t>台灣</a:t>
            </a:r>
            <a:r>
              <a:rPr lang="zh-TW" altLang="en-US" sz="3200" dirty="0" smtClean="0"/>
              <a:t>第</a:t>
            </a:r>
            <a:r>
              <a:rPr lang="zh-TW" altLang="en-US" sz="3200" dirty="0"/>
              <a:t>一個成立的</a:t>
            </a:r>
            <a:r>
              <a:rPr lang="zh-TW" altLang="en-US" sz="3200" dirty="0">
                <a:hlinkClick r:id="rId3" tooltip="國家公園"/>
              </a:rPr>
              <a:t>國家公園</a:t>
            </a:r>
            <a:r>
              <a:rPr lang="zh-TW" altLang="en-US" sz="3200" dirty="0"/>
              <a:t>，成立於</a:t>
            </a:r>
            <a:r>
              <a:rPr lang="en-US" altLang="zh-TW" sz="3200" dirty="0"/>
              <a:t>1984</a:t>
            </a:r>
            <a:r>
              <a:rPr lang="zh-TW" altLang="en-US" sz="3200" dirty="0" smtClean="0"/>
              <a:t>年。</a:t>
            </a:r>
            <a:r>
              <a:rPr lang="zh-TW" altLang="en-US" sz="3200" dirty="0"/>
              <a:t>全境位於</a:t>
            </a:r>
            <a:r>
              <a:rPr lang="zh-TW" altLang="en-US" sz="3200" dirty="0">
                <a:hlinkClick r:id="rId4" tooltip="屏東縣"/>
              </a:rPr>
              <a:t>屏東縣</a:t>
            </a:r>
            <a:r>
              <a:rPr lang="zh-TW" altLang="en-US" sz="3200" dirty="0"/>
              <a:t>、</a:t>
            </a:r>
            <a:r>
              <a:rPr lang="zh-TW" altLang="en-US" sz="3200" dirty="0">
                <a:hlinkClick r:id="rId2" tooltip="台灣"/>
              </a:rPr>
              <a:t>台灣</a:t>
            </a:r>
            <a:r>
              <a:rPr lang="zh-TW" altLang="en-US" sz="3200" dirty="0"/>
              <a:t>本島最南端的</a:t>
            </a:r>
            <a:r>
              <a:rPr lang="zh-TW" altLang="en-US" sz="3200" dirty="0">
                <a:hlinkClick r:id="rId5" tooltip="恆春半島"/>
              </a:rPr>
              <a:t>恆春半島</a:t>
            </a:r>
            <a:r>
              <a:rPr lang="zh-TW" altLang="en-US" sz="3200" dirty="0"/>
              <a:t>，</a:t>
            </a:r>
            <a:r>
              <a:rPr lang="zh-TW" altLang="en-US" sz="3200" dirty="0" smtClean="0"/>
              <a:t>陸地約</a:t>
            </a:r>
            <a:r>
              <a:rPr lang="en-US" altLang="zh-TW" sz="3200" dirty="0" smtClean="0"/>
              <a:t>18,084</a:t>
            </a:r>
            <a:r>
              <a:rPr lang="zh-TW" altLang="en-US" sz="3200" dirty="0"/>
              <a:t>公頃，</a:t>
            </a:r>
            <a:r>
              <a:rPr lang="zh-TW" altLang="en-US" sz="3200" dirty="0" smtClean="0"/>
              <a:t>海域約</a:t>
            </a:r>
            <a:r>
              <a:rPr lang="en-US" altLang="zh-TW" sz="3200" dirty="0"/>
              <a:t>15,206</a:t>
            </a:r>
            <a:r>
              <a:rPr lang="zh-TW" altLang="en-US" sz="3200" dirty="0"/>
              <a:t>公頃，合計近</a:t>
            </a:r>
            <a:r>
              <a:rPr lang="en-US" altLang="zh-TW" sz="3200" dirty="0"/>
              <a:t>33,290</a:t>
            </a:r>
            <a:r>
              <a:rPr lang="zh-TW" altLang="en-US" sz="3200" dirty="0" smtClean="0"/>
              <a:t>公頃，</a:t>
            </a:r>
            <a:r>
              <a:rPr lang="zh-TW" altLang="en-US" sz="3200" dirty="0"/>
              <a:t>園區南北長約</a:t>
            </a:r>
            <a:r>
              <a:rPr lang="en-US" altLang="zh-TW" sz="3200" dirty="0"/>
              <a:t>24</a:t>
            </a:r>
            <a:r>
              <a:rPr lang="zh-TW" altLang="en-US" sz="3200" dirty="0"/>
              <a:t>公里，東西寬約</a:t>
            </a:r>
            <a:r>
              <a:rPr lang="en-US" altLang="zh-TW" sz="3200" dirty="0"/>
              <a:t>24</a:t>
            </a:r>
            <a:r>
              <a:rPr lang="zh-TW" altLang="en-US" sz="3200" dirty="0"/>
              <a:t>公里，全境屬</a:t>
            </a:r>
            <a:r>
              <a:rPr lang="zh-TW" altLang="en-US" sz="3200" dirty="0">
                <a:hlinkClick r:id="rId6" tooltip="熱帶"/>
              </a:rPr>
              <a:t>熱帶</a:t>
            </a:r>
            <a:r>
              <a:rPr lang="zh-TW" altLang="en-US" sz="3200" dirty="0"/>
              <a:t>，為臺灣熱門觀光勝地之一。</a:t>
            </a:r>
          </a:p>
        </p:txBody>
      </p:sp>
    </p:spTree>
    <p:extLst>
      <p:ext uri="{BB962C8B-B14F-4D97-AF65-F5344CB8AC3E}">
        <p14:creationId xmlns:p14="http://schemas.microsoft.com/office/powerpoint/2010/main" val="157987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å¢¾ä¸å°å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4" y="0"/>
            <a:ext cx="7296786" cy="674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7818120" y="6210700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Arial" panose="020B0604020202020204" pitchFamily="34" charset="0"/>
              </a:rPr>
              <a:t>墾丁</a:t>
            </a:r>
            <a:r>
              <a:rPr lang="zh-TW" altLang="en-US" dirty="0">
                <a:latin typeface="Arial" panose="020B0604020202020204" pitchFamily="34" charset="0"/>
              </a:rPr>
              <a:t>國家公園</a:t>
            </a:r>
            <a:r>
              <a:rPr lang="zh-TW" altLang="en-US" dirty="0" smtClean="0">
                <a:latin typeface="Arial" panose="020B0604020202020204" pitchFamily="34" charset="0"/>
              </a:rPr>
              <a:t>管理處網站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21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577516"/>
            <a:ext cx="8596668" cy="7218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地理概況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5670" y="1299411"/>
            <a:ext cx="9012098" cy="433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墾丁國家公園位於臺灣本島最南端的</a:t>
            </a:r>
            <a:r>
              <a:rPr lang="zh-TW" altLang="en-US" sz="3200" dirty="0">
                <a:hlinkClick r:id="rId2" tooltip="恆春半島"/>
              </a:rPr>
              <a:t>恆春半島</a:t>
            </a:r>
            <a:r>
              <a:rPr lang="zh-TW" altLang="en-US" sz="3200" dirty="0"/>
              <a:t>，三面環海，東面</a:t>
            </a:r>
            <a:r>
              <a:rPr lang="zh-TW" altLang="en-US" sz="3200" dirty="0">
                <a:hlinkClick r:id="rId3" tooltip="太平洋"/>
              </a:rPr>
              <a:t>太平洋</a:t>
            </a:r>
            <a:r>
              <a:rPr lang="zh-TW" altLang="en-US" sz="3200" dirty="0"/>
              <a:t>，西鄰</a:t>
            </a:r>
            <a:r>
              <a:rPr lang="zh-TW" altLang="en-US" sz="3200" dirty="0">
                <a:hlinkClick r:id="rId4" tooltip="台灣海峽"/>
              </a:rPr>
              <a:t>台灣海峽</a:t>
            </a:r>
            <a:r>
              <a:rPr lang="zh-TW" altLang="en-US" sz="3200" dirty="0"/>
              <a:t>，南瀕</a:t>
            </a:r>
            <a:r>
              <a:rPr lang="zh-TW" altLang="en-US" sz="3200" dirty="0">
                <a:hlinkClick r:id="rId5" tooltip="巴士海峽"/>
              </a:rPr>
              <a:t>巴士海峽</a:t>
            </a:r>
            <a:r>
              <a:rPr lang="zh-TW" altLang="en-US" sz="3200" dirty="0" smtClean="0"/>
              <a:t>。海域</a:t>
            </a:r>
            <a:r>
              <a:rPr lang="zh-TW" altLang="en-US" sz="3200" dirty="0"/>
              <a:t>範圍包括南灣海域及龜山經貓鼻頭、鵝鑾鼻北至南仁灣間</a:t>
            </a:r>
            <a:r>
              <a:rPr lang="zh-TW" altLang="en-US" sz="3200" dirty="0" smtClean="0"/>
              <a:t>，和距</a:t>
            </a:r>
            <a:r>
              <a:rPr lang="zh-TW" altLang="en-US" sz="3200" dirty="0"/>
              <a:t>海岸一公里</a:t>
            </a:r>
            <a:r>
              <a:rPr lang="zh-TW" altLang="en-US" sz="3200" dirty="0" smtClean="0"/>
              <a:t>內。墾丁</a:t>
            </a:r>
            <a:r>
              <a:rPr lang="zh-TW" altLang="en-US" sz="3200" dirty="0"/>
              <a:t>國家公園地理上屬於</a:t>
            </a:r>
            <a:r>
              <a:rPr lang="zh-TW" altLang="en-US" sz="3200" dirty="0">
                <a:hlinkClick r:id="rId6" tooltip="熱帶性氣候（頁面不存在）"/>
              </a:rPr>
              <a:t>熱帶性氣候</a:t>
            </a:r>
            <a:r>
              <a:rPr lang="zh-TW" altLang="en-US" sz="3200" dirty="0"/>
              <a:t>區，終年氣溫和暖，熱帶植物衍生</a:t>
            </a:r>
            <a:r>
              <a:rPr lang="zh-TW" altLang="en-US" sz="3200" dirty="0" smtClean="0"/>
              <a:t>，域</a:t>
            </a:r>
            <a:r>
              <a:rPr lang="zh-TW" altLang="en-US" sz="3200" dirty="0"/>
              <a:t>清澈，</a:t>
            </a:r>
            <a:r>
              <a:rPr lang="zh-TW" altLang="en-US" sz="3200" dirty="0">
                <a:hlinkClick r:id="rId7" tooltip="珊瑚"/>
              </a:rPr>
              <a:t>珊瑚</a:t>
            </a:r>
            <a:r>
              <a:rPr lang="zh-TW" altLang="en-US" sz="3200" dirty="0"/>
              <a:t>生長繁盛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219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871" y="580442"/>
            <a:ext cx="9268772" cy="6277558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chemeClr val="tx1"/>
                </a:solidFill>
              </a:rPr>
              <a:t>自然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生態</a:t>
            </a:r>
            <a:endParaRPr lang="en-US" altLang="zh-TW" sz="2800" b="1" dirty="0" smtClean="0">
              <a:solidFill>
                <a:schemeClr val="tx1"/>
              </a:solidFill>
            </a:endParaRPr>
          </a:p>
          <a:p>
            <a:pPr marL="352425" indent="0" defTabSz="722313">
              <a:buNone/>
              <a:tabLst>
                <a:tab pos="273050" algn="l"/>
              </a:tabLst>
            </a:pPr>
            <a:r>
              <a:rPr lang="zh-TW" altLang="en-US" sz="2400" dirty="0">
                <a:solidFill>
                  <a:schemeClr val="tx1"/>
                </a:solidFill>
              </a:rPr>
              <a:t>墾丁位處於熱帶，區內動植物種類豐富。至</a:t>
            </a:r>
            <a:r>
              <a:rPr lang="en-US" altLang="zh-TW" sz="2400" dirty="0">
                <a:solidFill>
                  <a:schemeClr val="tx1"/>
                </a:solidFill>
              </a:rPr>
              <a:t>2014</a:t>
            </a:r>
            <a:r>
              <a:rPr lang="zh-TW" altLang="en-US" sz="2400" dirty="0">
                <a:solidFill>
                  <a:schemeClr val="tx1"/>
                </a:solidFill>
              </a:rPr>
              <a:t>年，根據統計動物達</a:t>
            </a:r>
            <a:r>
              <a:rPr lang="en-US" altLang="zh-TW" sz="2400" dirty="0">
                <a:solidFill>
                  <a:schemeClr val="tx1"/>
                </a:solidFill>
              </a:rPr>
              <a:t>5,164</a:t>
            </a:r>
            <a:r>
              <a:rPr lang="zh-TW" altLang="en-US" sz="2400" dirty="0">
                <a:solidFill>
                  <a:schemeClr val="tx1"/>
                </a:solidFill>
              </a:rPr>
              <a:t>種，植物也有</a:t>
            </a:r>
            <a:r>
              <a:rPr lang="en-US" altLang="zh-TW" sz="2400" dirty="0">
                <a:solidFill>
                  <a:schemeClr val="tx1"/>
                </a:solidFill>
              </a:rPr>
              <a:t>1,921</a:t>
            </a:r>
            <a:r>
              <a:rPr lang="zh-TW" altLang="en-US" sz="2400" dirty="0">
                <a:solidFill>
                  <a:schemeClr val="tx1"/>
                </a:solidFill>
              </a:rPr>
              <a:t>種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TW" altLang="en-US" sz="2800" b="1" dirty="0">
                <a:solidFill>
                  <a:schemeClr val="tx1"/>
                </a:solidFill>
              </a:rPr>
              <a:t>特有植物</a:t>
            </a:r>
          </a:p>
          <a:p>
            <a:pPr marL="352425" indent="0">
              <a:buNone/>
            </a:pPr>
            <a:r>
              <a:rPr lang="zh-TW" altLang="en-US" sz="2400" dirty="0">
                <a:solidFill>
                  <a:schemeClr val="tx1"/>
                </a:solidFill>
              </a:rPr>
              <a:t>恆春半島的特有植物十分</a:t>
            </a:r>
            <a:r>
              <a:rPr lang="zh-TW" altLang="en-US" sz="2400" dirty="0" smtClean="0">
                <a:solidFill>
                  <a:schemeClr val="tx1"/>
                </a:solidFill>
              </a:rPr>
              <a:t>繁多：</a:t>
            </a:r>
            <a:r>
              <a:rPr lang="zh-TW" altLang="en-US" sz="2400" dirty="0">
                <a:solidFill>
                  <a:schemeClr val="tx1"/>
                </a:solidFill>
              </a:rPr>
              <a:t>瓜葉馬兜鈴、臺灣紅豆樹、鵝鑾鼻大戟、恆春鐵莧、南仁五月茶、恆春金線蓮、恆春石斑木等等近</a:t>
            </a:r>
            <a:r>
              <a:rPr lang="en-US" altLang="zh-TW" sz="2400" dirty="0">
                <a:solidFill>
                  <a:schemeClr val="tx1"/>
                </a:solidFill>
              </a:rPr>
              <a:t>110</a:t>
            </a:r>
            <a:r>
              <a:rPr lang="zh-TW" altLang="en-US" sz="2400" dirty="0">
                <a:solidFill>
                  <a:schemeClr val="tx1"/>
                </a:solidFill>
              </a:rPr>
              <a:t>種</a:t>
            </a:r>
            <a:endParaRPr lang="en-US" altLang="zh-TW" sz="24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TW" altLang="en-US" sz="2800" b="1" dirty="0">
                <a:solidFill>
                  <a:schemeClr val="tx1"/>
                </a:solidFill>
              </a:rPr>
              <a:t>海中</a:t>
            </a:r>
            <a:r>
              <a:rPr lang="zh-TW" altLang="en-US" sz="2800" b="1" dirty="0" smtClean="0">
                <a:solidFill>
                  <a:schemeClr val="tx1"/>
                </a:solidFill>
              </a:rPr>
              <a:t>生態</a:t>
            </a:r>
            <a:endParaRPr lang="en-US" altLang="zh-TW" sz="2800" b="1" dirty="0" smtClean="0">
              <a:solidFill>
                <a:schemeClr val="tx1"/>
              </a:solidFill>
            </a:endParaRPr>
          </a:p>
          <a:p>
            <a:pPr marL="352425" indent="0">
              <a:buNone/>
            </a:pPr>
            <a:r>
              <a:rPr lang="zh-TW" altLang="en-US" sz="2800" dirty="0" smtClean="0">
                <a:solidFill>
                  <a:schemeClr val="tx1"/>
                </a:solidFill>
              </a:rPr>
              <a:t>在</a:t>
            </a:r>
            <a:r>
              <a:rPr lang="zh-TW" altLang="en-US" sz="2800" dirty="0">
                <a:solidFill>
                  <a:schemeClr val="tx1"/>
                </a:solidFill>
              </a:rPr>
              <a:t>恆春半島曾見的鯨豚類有大翅</a:t>
            </a:r>
            <a:r>
              <a:rPr lang="zh-TW" altLang="en-US" sz="2800" dirty="0" smtClean="0">
                <a:solidFill>
                  <a:schemeClr val="tx1"/>
                </a:solidFill>
              </a:rPr>
              <a:t>鯨、</a:t>
            </a:r>
            <a:r>
              <a:rPr lang="zh-TW" altLang="en-US" sz="2800" dirty="0">
                <a:solidFill>
                  <a:schemeClr val="tx1"/>
                </a:solidFill>
              </a:rPr>
              <a:t>抹香鯨、吉氏海豚及黑身瓶鼻</a:t>
            </a:r>
            <a:r>
              <a:rPr lang="zh-TW" altLang="en-US" sz="2800" dirty="0" smtClean="0">
                <a:solidFill>
                  <a:schemeClr val="tx1"/>
                </a:solidFill>
              </a:rPr>
              <a:t>海豚。</a:t>
            </a:r>
            <a:r>
              <a:rPr lang="zh-TW" altLang="en-US" sz="2800" dirty="0">
                <a:solidFill>
                  <a:schemeClr val="tx1"/>
                </a:solidFill>
              </a:rPr>
              <a:t>每年</a:t>
            </a:r>
            <a:r>
              <a:rPr lang="en-US" altLang="zh-TW" sz="2800" dirty="0">
                <a:solidFill>
                  <a:schemeClr val="tx1"/>
                </a:solidFill>
              </a:rPr>
              <a:t>12</a:t>
            </a:r>
            <a:r>
              <a:rPr lang="zh-TW" altLang="en-US" sz="2800" dirty="0">
                <a:solidFill>
                  <a:schemeClr val="tx1"/>
                </a:solidFill>
              </a:rPr>
              <a:t>月</a:t>
            </a:r>
            <a:r>
              <a:rPr lang="zh-TW" altLang="en-US" sz="2800" dirty="0" smtClean="0">
                <a:solidFill>
                  <a:schemeClr val="tx1"/>
                </a:solidFill>
              </a:rPr>
              <a:t>至隔年</a:t>
            </a:r>
            <a:r>
              <a:rPr lang="en-US" altLang="zh-TW" sz="2800" dirty="0">
                <a:solidFill>
                  <a:schemeClr val="tx1"/>
                </a:solidFill>
              </a:rPr>
              <a:t>3</a:t>
            </a:r>
            <a:r>
              <a:rPr lang="zh-TW" altLang="en-US" sz="2800" dirty="0">
                <a:solidFill>
                  <a:schemeClr val="tx1"/>
                </a:solidFill>
              </a:rPr>
              <a:t>月，在恆春西海岸之海口附近可見鯨類</a:t>
            </a:r>
            <a:r>
              <a:rPr lang="zh-TW" altLang="en-US" sz="2800" dirty="0" smtClean="0">
                <a:solidFill>
                  <a:schemeClr val="tx1"/>
                </a:solidFill>
              </a:rPr>
              <a:t>，冬季</a:t>
            </a:r>
            <a:r>
              <a:rPr lang="zh-TW" altLang="en-US" sz="2800" dirty="0">
                <a:solidFill>
                  <a:schemeClr val="tx1"/>
                </a:solidFill>
              </a:rPr>
              <a:t>時恆春</a:t>
            </a:r>
            <a:r>
              <a:rPr lang="zh-TW" altLang="en-US" sz="2800" dirty="0" smtClean="0">
                <a:solidFill>
                  <a:schemeClr val="tx1"/>
                </a:solidFill>
              </a:rPr>
              <a:t>半島可</a:t>
            </a:r>
            <a:r>
              <a:rPr lang="zh-TW" altLang="en-US" sz="2800" dirty="0">
                <a:solidFill>
                  <a:schemeClr val="tx1"/>
                </a:solidFill>
              </a:rPr>
              <a:t>看到成群</a:t>
            </a:r>
            <a:r>
              <a:rPr lang="zh-TW" altLang="en-US" sz="2800" dirty="0" smtClean="0">
                <a:solidFill>
                  <a:schemeClr val="tx1"/>
                </a:solidFill>
              </a:rPr>
              <a:t>海豚</a:t>
            </a:r>
            <a:endParaRPr lang="zh-TW" alt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8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9002" y="412000"/>
            <a:ext cx="7076218" cy="62402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TW" altLang="en-US" sz="2800" b="1" dirty="0" smtClean="0">
                <a:solidFill>
                  <a:schemeClr val="tx1"/>
                </a:solidFill>
              </a:rPr>
              <a:t>候鳥</a:t>
            </a:r>
            <a:endParaRPr lang="zh-TW" altLang="en-US" sz="2800" b="1" dirty="0">
              <a:solidFill>
                <a:schemeClr val="tx1"/>
              </a:solidFill>
            </a:endParaRPr>
          </a:p>
          <a:p>
            <a:pPr marL="352425" indent="0">
              <a:buNone/>
            </a:pPr>
            <a:r>
              <a:rPr lang="zh-TW" altLang="en-US" sz="2800" dirty="0" smtClean="0">
                <a:solidFill>
                  <a:schemeClr val="tx1"/>
                </a:solidFill>
              </a:rPr>
              <a:t>墾丁</a:t>
            </a:r>
            <a:r>
              <a:rPr lang="zh-TW" altLang="en-US" sz="2800" dirty="0">
                <a:solidFill>
                  <a:schemeClr val="tx1"/>
                </a:solidFill>
              </a:rPr>
              <a:t>位於台灣本島最南端，</a:t>
            </a:r>
            <a:r>
              <a:rPr lang="zh-TW" altLang="en-US" sz="2800" dirty="0" smtClean="0">
                <a:solidFill>
                  <a:schemeClr val="tx1"/>
                </a:solidFill>
              </a:rPr>
              <a:t>過境的</a:t>
            </a:r>
            <a:r>
              <a:rPr lang="zh-TW" altLang="en-US" sz="2800" dirty="0">
                <a:solidFill>
                  <a:schemeClr val="tx1"/>
                </a:solidFill>
              </a:rPr>
              <a:t>候鳥</a:t>
            </a:r>
            <a:r>
              <a:rPr lang="zh-TW" altLang="en-US" sz="2800" dirty="0" smtClean="0">
                <a:solidFill>
                  <a:schemeClr val="tx1"/>
                </a:solidFill>
              </a:rPr>
              <a:t>種類多，最</a:t>
            </a:r>
            <a:r>
              <a:rPr lang="zh-TW" altLang="en-US" sz="2800" dirty="0">
                <a:solidFill>
                  <a:schemeClr val="tx1"/>
                </a:solidFill>
              </a:rPr>
              <a:t>著名的有秋冬之際南下避寒的伯勞與灰面鷲，灰面鷲</a:t>
            </a:r>
            <a:r>
              <a:rPr lang="zh-TW" altLang="en-US" sz="2800" dirty="0" smtClean="0">
                <a:solidFill>
                  <a:schemeClr val="tx1"/>
                </a:solidFill>
              </a:rPr>
              <a:t>到墾丁</a:t>
            </a:r>
            <a:r>
              <a:rPr lang="zh-TW" altLang="en-US" sz="2800" dirty="0">
                <a:solidFill>
                  <a:schemeClr val="tx1"/>
                </a:solidFill>
              </a:rPr>
              <a:t>的時間常於</a:t>
            </a:r>
            <a:r>
              <a:rPr lang="zh-TW" altLang="en-US" sz="2800" dirty="0" smtClean="0">
                <a:solidFill>
                  <a:schemeClr val="tx1"/>
                </a:solidFill>
              </a:rPr>
              <a:t>十月十日，故稱</a:t>
            </a:r>
            <a:r>
              <a:rPr lang="zh-TW" altLang="en-US" sz="2800" dirty="0">
                <a:solidFill>
                  <a:schemeClr val="tx1"/>
                </a:solidFill>
              </a:rPr>
              <a:t>「國慶鳥」。 </a:t>
            </a:r>
            <a:r>
              <a:rPr lang="zh-TW" altLang="en-US" sz="2800" dirty="0" smtClean="0">
                <a:solidFill>
                  <a:schemeClr val="tx1"/>
                </a:solidFill>
              </a:rPr>
              <a:t>墾丁</a:t>
            </a:r>
            <a:r>
              <a:rPr lang="zh-TW" altLang="en-US" sz="2800" dirty="0">
                <a:solidFill>
                  <a:schemeClr val="tx1"/>
                </a:solidFill>
              </a:rPr>
              <a:t>北區的龍鑾潭也是境內水鳥聚集的地點，包括雁鴨與鷸鴴科鳥類均可發現</a:t>
            </a:r>
            <a:r>
              <a:rPr lang="zh-TW" altLang="en-US" sz="2800" dirty="0" smtClean="0">
                <a:solidFill>
                  <a:schemeClr val="tx1"/>
                </a:solidFill>
              </a:rPr>
              <a:t>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s://tse2.mm.bing.net/th?id=OIP.2MvyC22nDGxcTIDrCJyS0wAAAA&amp;pid=15.1&amp;P=0&amp;w=222&amp;h=1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310" y="2857500"/>
            <a:ext cx="4286250" cy="306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7837170" y="5922407"/>
            <a:ext cx="4286250" cy="12311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/>
              <a:t>灰面</a:t>
            </a:r>
            <a:r>
              <a:rPr lang="zh-TW" altLang="en-US" sz="3200" dirty="0" smtClean="0"/>
              <a:t>鷲</a:t>
            </a:r>
            <a:r>
              <a:rPr lang="en-US" altLang="zh-TW" sz="3200" dirty="0" smtClean="0"/>
              <a:t>/</a:t>
            </a:r>
            <a:r>
              <a:rPr lang="zh-TW" altLang="en-US" sz="3200" dirty="0"/>
              <a:t> 「國慶鳥</a:t>
            </a:r>
            <a:r>
              <a:rPr lang="zh-TW" altLang="en-US" sz="3200" dirty="0" smtClean="0"/>
              <a:t>」</a:t>
            </a:r>
            <a:endParaRPr lang="en-US" altLang="zh-TW" sz="3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zh-TW" altLang="en-US" sz="3200" dirty="0"/>
          </a:p>
        </p:txBody>
      </p:sp>
      <p:pic>
        <p:nvPicPr>
          <p:cNvPr id="5126" name="Picture 6" descr="http://photo.e2.com.tw/photo/news/2012-9/4130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310" y="0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2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8758"/>
            <a:ext cx="8596668" cy="70585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國家公園的</a:t>
            </a:r>
            <a:r>
              <a:rPr lang="zh-TW" altLang="en-US" dirty="0" smtClean="0"/>
              <a:t>隱憂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994610"/>
            <a:ext cx="10359634" cy="5863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/>
              <a:t>1.</a:t>
            </a:r>
            <a:r>
              <a:rPr lang="zh-TW" altLang="en-US" sz="3600" b="1" dirty="0" smtClean="0"/>
              <a:t>不當</a:t>
            </a:r>
            <a:r>
              <a:rPr lang="zh-TW" altLang="en-US" sz="3600" b="1" dirty="0"/>
              <a:t>開發</a:t>
            </a:r>
          </a:p>
          <a:p>
            <a:pPr marL="0" indent="0">
              <a:buNone/>
            </a:pPr>
            <a:r>
              <a:rPr lang="zh-TW" altLang="en-US" sz="3000" dirty="0" smtClean="0"/>
              <a:t>滿州鄉公所破壞海岸蜂窩岩，舖上一條寬達</a:t>
            </a:r>
            <a:r>
              <a:rPr lang="en-US" altLang="zh-TW" sz="3000" dirty="0" smtClean="0"/>
              <a:t>5</a:t>
            </a:r>
            <a:r>
              <a:rPr lang="zh-TW" altLang="en-US" sz="3000" dirty="0" smtClean="0"/>
              <a:t>公尺、長達數公里的水泥路，以方便遊客開車進入觀賞。公路設置也使得蟹類得要過馬路才能進行繁衍，造成許多螃蟹橫死公路上，生態環境大受影響，部分物種與數量快速下降。不斷加設的路燈與光害</a:t>
            </a:r>
            <a:r>
              <a:rPr lang="zh-TW" altLang="en-US" sz="3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398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2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288758"/>
            <a:ext cx="8596668" cy="70585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國家公園的</a:t>
            </a:r>
            <a:r>
              <a:rPr lang="zh-TW" altLang="en-US" dirty="0" smtClean="0"/>
              <a:t>隱憂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994610"/>
            <a:ext cx="10359634" cy="5863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/>
              <a:t>2</a:t>
            </a:r>
            <a:r>
              <a:rPr lang="en-US" altLang="zh-TW" sz="3600" b="1" dirty="0" smtClean="0"/>
              <a:t>.</a:t>
            </a:r>
            <a:r>
              <a:rPr lang="zh-TW" altLang="en-US" sz="3600" b="1" dirty="0"/>
              <a:t>生態壓力</a:t>
            </a:r>
          </a:p>
          <a:p>
            <a:pPr marL="0" indent="0">
              <a:buNone/>
            </a:pPr>
            <a:r>
              <a:rPr lang="zh-TW" altLang="en-US" sz="3200" dirty="0" smtClean="0"/>
              <a:t>恆春居民為了</a:t>
            </a:r>
            <a:r>
              <a:rPr lang="zh-TW" altLang="en-US" sz="3200" dirty="0"/>
              <a:t>吸引更多遊客</a:t>
            </a:r>
            <a:r>
              <a:rPr lang="zh-TW" altLang="en-US" sz="3200" dirty="0" smtClean="0"/>
              <a:t>，不斷</a:t>
            </a:r>
            <a:r>
              <a:rPr lang="zh-TW" altLang="en-US" sz="3200" dirty="0"/>
              <a:t>允許旅遊業者開發</a:t>
            </a:r>
            <a:r>
              <a:rPr lang="zh-TW" altLang="en-US" sz="3200" dirty="0" smtClean="0"/>
              <a:t>；過度</a:t>
            </a:r>
            <a:r>
              <a:rPr lang="zh-TW" altLang="en-US" sz="3200" dirty="0"/>
              <a:t>開發帶來大量汙染的水質使得墾丁珊瑚不斷死亡；一些遊客任意撿拾貝殼，使墾丁的貝殼</a:t>
            </a:r>
            <a:r>
              <a:rPr lang="zh-TW" altLang="en-US" sz="3200" dirty="0">
                <a:solidFill>
                  <a:srgbClr val="FF0000"/>
                </a:solidFill>
              </a:rPr>
              <a:t>逐漸</a:t>
            </a:r>
            <a:r>
              <a:rPr lang="zh-TW" altLang="en-US" sz="3200" dirty="0" smtClean="0">
                <a:solidFill>
                  <a:srgbClr val="FF0000"/>
                </a:solidFill>
              </a:rPr>
              <a:t>消失</a:t>
            </a:r>
            <a:r>
              <a:rPr lang="en-US" altLang="zh-TW" sz="3200" dirty="0" smtClean="0"/>
              <a:t>!!!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57391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725</TotalTime>
  <Words>707</Words>
  <Application>Microsoft Office PowerPoint</Application>
  <PresentationFormat>寬螢幕</PresentationFormat>
  <Paragraphs>37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Arial Unicode MS</vt:lpstr>
      <vt:lpstr>Noto Sans TC</vt:lpstr>
      <vt:lpstr>微軟正黑體</vt:lpstr>
      <vt:lpstr>Arial</vt:lpstr>
      <vt:lpstr>Gadugi</vt:lpstr>
      <vt:lpstr>Trebuchet MS</vt:lpstr>
      <vt:lpstr>Wingdings 3</vt:lpstr>
      <vt:lpstr>多面向</vt:lpstr>
      <vt:lpstr>墾丁國家公園空汙  </vt:lpstr>
      <vt:lpstr>墾丁國家公園介紹</vt:lpstr>
      <vt:lpstr>PowerPoint 簡報</vt:lpstr>
      <vt:lpstr>地理概況</vt:lpstr>
      <vt:lpstr>PowerPoint 簡報</vt:lpstr>
      <vt:lpstr>PowerPoint 簡報</vt:lpstr>
      <vt:lpstr>國家公園的隱憂</vt:lpstr>
      <vt:lpstr>PowerPoint 簡報</vt:lpstr>
      <vt:lpstr>國家公園的隱憂</vt:lpstr>
      <vt:lpstr>PowerPoint 簡報</vt:lpstr>
      <vt:lpstr>PowerPoint 簡報</vt:lpstr>
      <vt:lpstr>PowerPoint 簡報</vt:lpstr>
      <vt:lpstr>墾丁國家公園工程不顧生態環境，工程油漆污染水源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!被汙染的陽明山!</dc:title>
  <dc:creator>怡惠 鄭</dc:creator>
  <cp:lastModifiedBy>user</cp:lastModifiedBy>
  <cp:revision>70</cp:revision>
  <dcterms:created xsi:type="dcterms:W3CDTF">2019-05-04T10:55:29Z</dcterms:created>
  <dcterms:modified xsi:type="dcterms:W3CDTF">2019-05-27T07:29:49Z</dcterms:modified>
</cp:coreProperties>
</file>