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4"/>
  </p:notesMasterIdLst>
  <p:sldIdLst>
    <p:sldId id="277" r:id="rId2"/>
    <p:sldId id="273" r:id="rId3"/>
    <p:sldId id="274" r:id="rId4"/>
    <p:sldId id="279" r:id="rId5"/>
    <p:sldId id="282" r:id="rId6"/>
    <p:sldId id="260" r:id="rId7"/>
    <p:sldId id="263" r:id="rId8"/>
    <p:sldId id="266" r:id="rId9"/>
    <p:sldId id="272" r:id="rId10"/>
    <p:sldId id="275" r:id="rId11"/>
    <p:sldId id="280" r:id="rId12"/>
    <p:sldId id="281" r:id="rId13"/>
    <p:sldId id="257" r:id="rId14"/>
    <p:sldId id="268" r:id="rId15"/>
    <p:sldId id="276" r:id="rId16"/>
    <p:sldId id="265" r:id="rId17"/>
    <p:sldId id="267" r:id="rId18"/>
    <p:sldId id="269" r:id="rId19"/>
    <p:sldId id="261" r:id="rId20"/>
    <p:sldId id="262" r:id="rId21"/>
    <p:sldId id="264" r:id="rId22"/>
    <p:sldId id="278"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4" d="100"/>
          <a:sy n="64" d="100"/>
        </p:scale>
        <p:origin x="78"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A8521-38E3-42CE-940C-09FCEAD7F875}" type="datetimeFigureOut">
              <a:rPr lang="zh-TW" altLang="en-US" smtClean="0"/>
              <a:t>2019/5/29</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5663C-8E56-4656-861B-40ED491D171A}" type="slidenum">
              <a:rPr lang="zh-TW" altLang="en-US" smtClean="0"/>
              <a:t>‹#›</a:t>
            </a:fld>
            <a:endParaRPr lang="zh-TW" altLang="en-US"/>
          </a:p>
        </p:txBody>
      </p:sp>
    </p:spTree>
    <p:extLst>
      <p:ext uri="{BB962C8B-B14F-4D97-AF65-F5344CB8AC3E}">
        <p14:creationId xmlns:p14="http://schemas.microsoft.com/office/powerpoint/2010/main" val="123361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8649DAF-093F-4482-AA38-346E9A2DEE94}" type="slidenum">
              <a:rPr lang="en-ZA" smtClean="0"/>
              <a:pPr/>
              <a:t>1</a:t>
            </a:fld>
            <a:endParaRPr lang="en-ZA" dirty="0"/>
          </a:p>
        </p:txBody>
      </p:sp>
    </p:spTree>
    <p:extLst>
      <p:ext uri="{BB962C8B-B14F-4D97-AF65-F5344CB8AC3E}">
        <p14:creationId xmlns:p14="http://schemas.microsoft.com/office/powerpoint/2010/main" val="3613740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8649DAF-093F-4482-AA38-346E9A2DEE94}" type="slidenum">
              <a:rPr lang="en-ZA" smtClean="0"/>
              <a:pPr/>
              <a:t>4</a:t>
            </a:fld>
            <a:endParaRPr lang="en-ZA" dirty="0"/>
          </a:p>
        </p:txBody>
      </p:sp>
    </p:spTree>
    <p:extLst>
      <p:ext uri="{BB962C8B-B14F-4D97-AF65-F5344CB8AC3E}">
        <p14:creationId xmlns:p14="http://schemas.microsoft.com/office/powerpoint/2010/main" val="736770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8649DAF-093F-4482-AA38-346E9A2DEE94}" type="slidenum">
              <a:rPr lang="en-ZA" smtClean="0"/>
              <a:pPr/>
              <a:t>5</a:t>
            </a:fld>
            <a:endParaRPr lang="en-ZA" dirty="0"/>
          </a:p>
        </p:txBody>
      </p:sp>
    </p:spTree>
    <p:extLst>
      <p:ext uri="{BB962C8B-B14F-4D97-AF65-F5344CB8AC3E}">
        <p14:creationId xmlns:p14="http://schemas.microsoft.com/office/powerpoint/2010/main" val="3395988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8649DAF-093F-4482-AA38-346E9A2DEE94}" type="slidenum">
              <a:rPr lang="en-ZA" smtClean="0"/>
              <a:pPr/>
              <a:t>11</a:t>
            </a:fld>
            <a:endParaRPr lang="en-ZA" dirty="0"/>
          </a:p>
        </p:txBody>
      </p:sp>
    </p:spTree>
    <p:extLst>
      <p:ext uri="{BB962C8B-B14F-4D97-AF65-F5344CB8AC3E}">
        <p14:creationId xmlns:p14="http://schemas.microsoft.com/office/powerpoint/2010/main" val="1493241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8649DAF-093F-4482-AA38-346E9A2DEE94}" type="slidenum">
              <a:rPr lang="en-ZA" smtClean="0"/>
              <a:pPr/>
              <a:t>22</a:t>
            </a:fld>
            <a:endParaRPr lang="en-ZA" dirty="0"/>
          </a:p>
        </p:txBody>
      </p:sp>
    </p:spTree>
    <p:extLst>
      <p:ext uri="{BB962C8B-B14F-4D97-AF65-F5344CB8AC3E}">
        <p14:creationId xmlns:p14="http://schemas.microsoft.com/office/powerpoint/2010/main" val="3598166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234640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287941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5DA921C-A27A-4AE7-8742-3A0360626E8C}" type="slidenum">
              <a:rPr lang="zh-TW" altLang="en-US" smtClean="0"/>
              <a:t>‹#›</a:t>
            </a:fld>
            <a:endParaRPr lang="zh-TW"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55566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編輯母片文字樣式</a:t>
            </a:r>
          </a:p>
        </p:txBody>
      </p:sp>
      <p:sp>
        <p:nvSpPr>
          <p:cNvPr id="5" name="Date Placeholder 4"/>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63288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編輯母片文字樣式</a:t>
            </a:r>
          </a:p>
        </p:txBody>
      </p:sp>
      <p:sp>
        <p:nvSpPr>
          <p:cNvPr id="5" name="Date Placeholder 4"/>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5DA921C-A27A-4AE7-8742-3A0360626E8C}" type="slidenum">
              <a:rPr lang="zh-TW" altLang="en-US" smtClean="0"/>
              <a:t>‹#›</a:t>
            </a:fld>
            <a:endParaRPr lang="zh-TW"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56720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編輯母片文字樣式</a:t>
            </a:r>
          </a:p>
        </p:txBody>
      </p:sp>
      <p:sp>
        <p:nvSpPr>
          <p:cNvPr id="5" name="Date Placeholder 4"/>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59276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3688673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3303073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標題投影片">
    <p:bg>
      <p:bgPr>
        <a:solidFill>
          <a:schemeClr val="bg1"/>
        </a:solidFill>
        <a:effectLst/>
      </p:bgPr>
    </p:bg>
    <p:spTree>
      <p:nvGrpSpPr>
        <p:cNvPr id="1" name=""/>
        <p:cNvGrpSpPr/>
        <p:nvPr/>
      </p:nvGrpSpPr>
      <p:grpSpPr>
        <a:xfrm>
          <a:off x="0" y="0"/>
          <a:ext cx="0" cy="0"/>
          <a:chOff x="0" y="0"/>
          <a:chExt cx="0" cy="0"/>
        </a:xfrm>
      </p:grpSpPr>
      <p:sp>
        <p:nvSpPr>
          <p:cNvPr id="32" name="圖片預留位置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zh-TW" altLang="en-US"/>
              <a:t>在這裡插入影像或將影像拖放到這裡</a:t>
            </a:r>
            <a:endParaRPr lang="zh-TW" altLang="en-US" dirty="0"/>
          </a:p>
        </p:txBody>
      </p:sp>
      <p:sp>
        <p:nvSpPr>
          <p:cNvPr id="2" name="標題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rtlCol="0" anchor="b"/>
          <a:lstStyle>
            <a:lvl1pPr algn="l">
              <a:defRPr sz="4200" spc="-150">
                <a:solidFill>
                  <a:schemeClr val="bg1"/>
                </a:solidFill>
              </a:defRPr>
            </a:lvl1pPr>
          </a:lstStyle>
          <a:p>
            <a:pPr rtl="0"/>
            <a:r>
              <a:rPr lang="zh-TW" altLang="en-US"/>
              <a:t>按一下以編輯母片 </a:t>
            </a:r>
            <a:br>
              <a:rPr lang="zh-TW" altLang="en-US"/>
            </a:br>
            <a:r>
              <a:rPr lang="zh-TW" altLang="en-US"/>
              <a:t>標題樣式</a:t>
            </a:r>
            <a:endParaRPr lang="zh-TW" altLang="en-US" dirty="0"/>
          </a:p>
        </p:txBody>
      </p:sp>
      <p:sp>
        <p:nvSpPr>
          <p:cNvPr id="3" name="副標題 2">
            <a:extLst>
              <a:ext uri="{FF2B5EF4-FFF2-40B4-BE49-F238E27FC236}">
                <a16:creationId xmlns:a16="http://schemas.microsoft.com/office/drawing/2014/main" xmlns="" id="{C9980B88-3F4A-4688-9ED0-17EF37E62D93}"/>
              </a:ext>
            </a:extLst>
          </p:cNvPr>
          <p:cNvSpPr>
            <a:spLocks noGrp="1"/>
          </p:cNvSpPr>
          <p:nvPr>
            <p:ph type="subTitle" idx="1" hasCustomPrompt="1"/>
          </p:nvPr>
        </p:nvSpPr>
        <p:spPr>
          <a:xfrm>
            <a:off x="0" y="4153578"/>
            <a:ext cx="6840000" cy="936000"/>
          </a:xfrm>
          <a:solidFill>
            <a:schemeClr val="tx1">
              <a:alpha val="90000"/>
            </a:schemeClr>
          </a:solidFill>
        </p:spPr>
        <p:txBody>
          <a:bodyPr lIns="432000" tIns="144000" rtlCol="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TW" altLang="en-US"/>
              <a:t>按一下以編輯母片副標題樣式</a:t>
            </a:r>
            <a:endParaRPr lang="zh-TW" altLang="en-US" dirty="0"/>
          </a:p>
        </p:txBody>
      </p:sp>
    </p:spTree>
    <p:extLst>
      <p:ext uri="{BB962C8B-B14F-4D97-AF65-F5344CB8AC3E}">
        <p14:creationId xmlns:p14="http://schemas.microsoft.com/office/powerpoint/2010/main" val="1165493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感謝您">
    <p:bg>
      <p:bgPr>
        <a:solidFill>
          <a:schemeClr val="bg1"/>
        </a:solidFill>
        <a:effectLst/>
      </p:bgPr>
    </p:bg>
    <p:spTree>
      <p:nvGrpSpPr>
        <p:cNvPr id="1" name=""/>
        <p:cNvGrpSpPr/>
        <p:nvPr/>
      </p:nvGrpSpPr>
      <p:grpSpPr>
        <a:xfrm>
          <a:off x="0" y="0"/>
          <a:ext cx="0" cy="0"/>
          <a:chOff x="0" y="0"/>
          <a:chExt cx="0" cy="0"/>
        </a:xfrm>
      </p:grpSpPr>
      <p:sp>
        <p:nvSpPr>
          <p:cNvPr id="32" name="圖片預留位置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zh-TW" altLang="en-US"/>
              <a:t>在這裡插入影像或將影像拖放到這裡</a:t>
            </a:r>
            <a:endParaRPr lang="zh-TW" altLang="en-US" dirty="0"/>
          </a:p>
        </p:txBody>
      </p:sp>
      <p:sp>
        <p:nvSpPr>
          <p:cNvPr id="2" name="標題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rtlCol="0" anchor="b" anchorCtr="0"/>
          <a:lstStyle>
            <a:lvl1pPr algn="r">
              <a:defRPr sz="6600" spc="-150">
                <a:solidFill>
                  <a:schemeClr val="bg1"/>
                </a:solidFill>
              </a:defRPr>
            </a:lvl1pPr>
          </a:lstStyle>
          <a:p>
            <a:pPr rtl="0"/>
            <a:r>
              <a:rPr lang="zh-TW" altLang="en-US"/>
              <a:t>感謝您</a:t>
            </a:r>
            <a:endParaRPr lang="zh-TW" altLang="en-US" dirty="0"/>
          </a:p>
        </p:txBody>
      </p:sp>
      <p:sp>
        <p:nvSpPr>
          <p:cNvPr id="3" name="副標題 2">
            <a:extLst>
              <a:ext uri="{FF2B5EF4-FFF2-40B4-BE49-F238E27FC236}">
                <a16:creationId xmlns:a16="http://schemas.microsoft.com/office/drawing/2014/main" xmlns="" id="{C9980B88-3F4A-4688-9ED0-17EF37E62D93}"/>
              </a:ext>
            </a:extLst>
          </p:cNvPr>
          <p:cNvSpPr>
            <a:spLocks noGrp="1"/>
          </p:cNvSpPr>
          <p:nvPr>
            <p:ph type="subTitle" idx="1" hasCustomPrompt="1"/>
          </p:nvPr>
        </p:nvSpPr>
        <p:spPr>
          <a:xfrm>
            <a:off x="2494607" y="3684672"/>
            <a:ext cx="5282503" cy="1604172"/>
          </a:xfrm>
          <a:solidFill>
            <a:schemeClr val="tx1">
              <a:alpha val="90000"/>
            </a:schemeClr>
          </a:solidFill>
        </p:spPr>
        <p:txBody>
          <a:bodyPr lIns="216000" tIns="144000" rIns="576000" rtlCol="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TW" altLang="en-US"/>
              <a:t>按一下以編輯母片副標題樣式</a:t>
            </a:r>
            <a:endParaRPr lang="zh-TW" altLang="en-US" dirty="0"/>
          </a:p>
        </p:txBody>
      </p:sp>
      <p:cxnSp>
        <p:nvCxnSpPr>
          <p:cNvPr id="5" name="直線接點​​ 4">
            <a:extLst>
              <a:ext uri="{FF2B5EF4-FFF2-40B4-BE49-F238E27FC236}">
                <a16:creationId xmlns:a16="http://schemas.microsoft.com/office/drawing/2014/main" xmlns=""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文字預留位置 5">
            <a:extLst>
              <a:ext uri="{FF2B5EF4-FFF2-40B4-BE49-F238E27FC236}">
                <a16:creationId xmlns:a16="http://schemas.microsoft.com/office/drawing/2014/main" xmlns="" id="{BC122267-81F5-4D7C-8854-830FD491A4E9}"/>
              </a:ext>
            </a:extLst>
          </p:cNvPr>
          <p:cNvSpPr>
            <a:spLocks noGrp="1"/>
          </p:cNvSpPr>
          <p:nvPr>
            <p:ph type="body" sz="quarter" idx="13" hasCustomPrompt="1"/>
          </p:nvPr>
        </p:nvSpPr>
        <p:spPr>
          <a:xfrm>
            <a:off x="2667000" y="4142258"/>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zh-TW" altLang="en-US"/>
              <a:t>連絡人號碼</a:t>
            </a:r>
            <a:endParaRPr lang="zh-TW" altLang="en-US" dirty="0"/>
          </a:p>
        </p:txBody>
      </p:sp>
      <p:sp>
        <p:nvSpPr>
          <p:cNvPr id="9" name="文字預留位置 5">
            <a:extLst>
              <a:ext uri="{FF2B5EF4-FFF2-40B4-BE49-F238E27FC236}">
                <a16:creationId xmlns:a16="http://schemas.microsoft.com/office/drawing/2014/main" xmlns="" id="{D1624B9A-AB57-40B6-89A6-D34ED60BBF00}"/>
              </a:ext>
            </a:extLst>
          </p:cNvPr>
          <p:cNvSpPr>
            <a:spLocks noGrp="1"/>
          </p:cNvSpPr>
          <p:nvPr>
            <p:ph type="body" sz="quarter" idx="14" hasCustomPrompt="1"/>
          </p:nvPr>
        </p:nvSpPr>
        <p:spPr>
          <a:xfrm>
            <a:off x="2667000" y="4448040"/>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zh-TW" altLang="en-US"/>
              <a:t>電子郵件或社交媒體控制代碼</a:t>
            </a:r>
            <a:endParaRPr lang="zh-TW" altLang="en-US" dirty="0"/>
          </a:p>
        </p:txBody>
      </p:sp>
      <p:sp>
        <p:nvSpPr>
          <p:cNvPr id="8" name="圖片預留位置 5">
            <a:extLst>
              <a:ext uri="{FF2B5EF4-FFF2-40B4-BE49-F238E27FC236}">
                <a16:creationId xmlns:a16="http://schemas.microsoft.com/office/drawing/2014/main" xmlns="" id="{61EA5FFD-797F-43FF-B13A-5DA8C820EE22}"/>
              </a:ext>
            </a:extLst>
          </p:cNvPr>
          <p:cNvSpPr>
            <a:spLocks noGrp="1"/>
          </p:cNvSpPr>
          <p:nvPr>
            <p:ph type="pic" sz="quarter" idx="15" hasCustomPrompt="1"/>
          </p:nvPr>
        </p:nvSpPr>
        <p:spPr>
          <a:xfrm>
            <a:off x="8065008" y="2587752"/>
            <a:ext cx="1344168" cy="704088"/>
          </a:xfrm>
        </p:spPr>
        <p:txBody>
          <a:bodyPr rtlCol="0"/>
          <a:lstStyle>
            <a:lvl1pPr marL="0" indent="0">
              <a:buNone/>
              <a:defRPr>
                <a:solidFill>
                  <a:schemeClr val="bg1"/>
                </a:solidFill>
              </a:defRPr>
            </a:lvl1pPr>
          </a:lstStyle>
          <a:p>
            <a:pPr rtl="0"/>
            <a:r>
              <a:rPr lang="zh-TW" altLang="en-US"/>
              <a:t>標誌</a:t>
            </a:r>
            <a:endParaRPr lang="zh-TW" altLang="en-US" dirty="0"/>
          </a:p>
        </p:txBody>
      </p:sp>
      <p:sp>
        <p:nvSpPr>
          <p:cNvPr id="10" name="文字預留位置 5">
            <a:extLst>
              <a:ext uri="{FF2B5EF4-FFF2-40B4-BE49-F238E27FC236}">
                <a16:creationId xmlns:a16="http://schemas.microsoft.com/office/drawing/2014/main" xmlns="" id="{7436EF9B-F86C-114A-BB87-C439E5F12997}"/>
              </a:ext>
            </a:extLst>
          </p:cNvPr>
          <p:cNvSpPr>
            <a:spLocks noGrp="1"/>
          </p:cNvSpPr>
          <p:nvPr>
            <p:ph type="body" sz="quarter" idx="16" hasCustomPrompt="1"/>
          </p:nvPr>
        </p:nvSpPr>
        <p:spPr>
          <a:xfrm>
            <a:off x="2667000" y="4753821"/>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zh-TW" altLang="en-US"/>
              <a:t>網站位址</a:t>
            </a:r>
            <a:endParaRPr lang="zh-TW" altLang="en-US" dirty="0"/>
          </a:p>
        </p:txBody>
      </p:sp>
    </p:spTree>
    <p:extLst>
      <p:ext uri="{BB962C8B-B14F-4D97-AF65-F5344CB8AC3E}">
        <p14:creationId xmlns:p14="http://schemas.microsoft.com/office/powerpoint/2010/main" val="4186835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大型影像與文字">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4200" spc="-150">
                <a:solidFill>
                  <a:schemeClr val="bg1"/>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rtl="0"/>
            <a:r>
              <a:rPr lang="zh-TW" altLang="en-US"/>
              <a:t>按一下以編輯 </a:t>
            </a:r>
            <a:br>
              <a:rPr lang="zh-TW" altLang="en-US"/>
            </a:br>
            <a:r>
              <a:rPr lang="zh-TW" altLang="en-US"/>
              <a:t>母片標題樣式</a:t>
            </a:r>
            <a:endParaRPr lang="zh-TW" altLang="en-US" dirty="0"/>
          </a:p>
        </p:txBody>
      </p:sp>
      <p:sp>
        <p:nvSpPr>
          <p:cNvPr id="3" name="副標題 2">
            <a:extLst>
              <a:ext uri="{FF2B5EF4-FFF2-40B4-BE49-F238E27FC236}">
                <a16:creationId xmlns:a16="http://schemas.microsoft.com/office/drawing/2014/main" xmlns="" id="{C9980B88-3F4A-4688-9ED0-17EF37E62D93}"/>
              </a:ext>
            </a:extLst>
          </p:cNvPr>
          <p:cNvSpPr>
            <a:spLocks noGrp="1"/>
          </p:cNvSpPr>
          <p:nvPr>
            <p:ph type="subTitle" idx="1" hasCustomPrompt="1"/>
          </p:nvPr>
        </p:nvSpPr>
        <p:spPr>
          <a:xfrm>
            <a:off x="84000" y="4927600"/>
            <a:ext cx="6012000" cy="1845743"/>
          </a:xfrm>
          <a:solidFill>
            <a:schemeClr val="tx1">
              <a:lumMod val="85000"/>
              <a:lumOff val="15000"/>
            </a:schemeClr>
          </a:solidFill>
        </p:spPr>
        <p:txBody>
          <a:bodyPr lIns="288000" tIns="144000" rIns="432000" rtlCol="0"/>
          <a:lstStyle>
            <a:lvl1pPr marL="0" indent="0" algn="r">
              <a:buNone/>
              <a:defRPr sz="2100">
                <a:solidFill>
                  <a:schemeClr val="bg1"/>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TW" altLang="en-US"/>
              <a:t>按一下以編輯母片副標題樣式</a:t>
            </a:r>
            <a:endParaRPr lang="zh-TW" altLang="en-US" dirty="0"/>
          </a:p>
        </p:txBody>
      </p:sp>
      <p:sp>
        <p:nvSpPr>
          <p:cNvPr id="5" name="投影片編號預留位置 4">
            <a:extLst>
              <a:ext uri="{FF2B5EF4-FFF2-40B4-BE49-F238E27FC236}">
                <a16:creationId xmlns:a16="http://schemas.microsoft.com/office/drawing/2014/main" xmlns="" id="{B9994FE7-F6B5-D34D-B846-52B81F6F601D}"/>
              </a:ext>
            </a:extLst>
          </p:cNvPr>
          <p:cNvSpPr>
            <a:spLocks noGrp="1"/>
          </p:cNvSpPr>
          <p:nvPr>
            <p:ph type="sldNum" sz="quarter" idx="14"/>
          </p:nvPr>
        </p:nvSpPr>
        <p:spPr/>
        <p:txBody>
          <a:bodyPr rtlCol="0"/>
          <a:lstStyle>
            <a:lvl1pPr>
              <a:defRPr>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fld id="{19B51A1E-902D-48AF-9020-955120F399B6}" type="slidenum">
              <a:rPr lang="en-US" altLang="zh-TW" smtClean="0"/>
              <a:pPr/>
              <a:t>‹#›</a:t>
            </a:fld>
            <a:endParaRPr lang="zh-TW" altLang="en-US" dirty="0"/>
          </a:p>
        </p:txBody>
      </p:sp>
      <p:sp>
        <p:nvSpPr>
          <p:cNvPr id="6" name="文字方塊 5">
            <a:extLst>
              <a:ext uri="{FF2B5EF4-FFF2-40B4-BE49-F238E27FC236}">
                <a16:creationId xmlns:a16="http://schemas.microsoft.com/office/drawing/2014/main" xmlns=""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zh-TW" altLang="en-US" sz="1200" dirty="0">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32" name="圖片預留位置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rtlCol="0" anchor="ctr"/>
          <a:lstStyle>
            <a:lvl1pPr marL="0" indent="0" algn="ctr">
              <a:buNone/>
              <a:defRPr sz="1100" i="1">
                <a:solidFill>
                  <a:schemeClr val="bg1">
                    <a:lumMod val="85000"/>
                  </a:schemeClr>
                </a:solidFill>
                <a:latin typeface="Microsoft JhengHei UI" panose="020B0604030504040204" pitchFamily="34" charset="-120"/>
                <a:ea typeface="Microsoft JhengHei UI" panose="020B0604030504040204" pitchFamily="34" charset="-120"/>
                <a:cs typeface="Times New Roman" panose="02020603050405020304" pitchFamily="18" charset="0"/>
                <a:sym typeface="Microsoft JhengHei UI" panose="020B0604030504040204" pitchFamily="34" charset="-120"/>
              </a:defRPr>
            </a:lvl1pPr>
          </a:lstStyle>
          <a:p>
            <a:pPr rtl="0"/>
            <a:r>
              <a:rPr lang="zh-TW" altLang="en-US"/>
              <a:t>在這裡插入影像或將影像拖放到這裡</a:t>
            </a:r>
            <a:endParaRPr lang="zh-TW" altLang="en-US" dirty="0"/>
          </a:p>
        </p:txBody>
      </p:sp>
      <p:sp>
        <p:nvSpPr>
          <p:cNvPr id="16" name="內容預留位置 2">
            <a:extLst>
              <a:ext uri="{FF2B5EF4-FFF2-40B4-BE49-F238E27FC236}">
                <a16:creationId xmlns:a16="http://schemas.microsoft.com/office/drawing/2014/main" xmlns="" id="{ED5F0C9D-A08F-4539-BA26-61D24BBE6E9A}"/>
              </a:ext>
            </a:extLst>
          </p:cNvPr>
          <p:cNvSpPr>
            <a:spLocks noGrp="1"/>
          </p:cNvSpPr>
          <p:nvPr>
            <p:ph idx="15"/>
          </p:nvPr>
        </p:nvSpPr>
        <p:spPr>
          <a:xfrm>
            <a:off x="6464300" y="1152000"/>
            <a:ext cx="5307700" cy="4680000"/>
          </a:xfrm>
        </p:spPr>
        <p:txBody>
          <a:bodyPr rtlCol="0" anchor="b"/>
          <a:lstStyle>
            <a:lvl1pPr>
              <a:defRPr>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vl2pPr>
              <a:defRPr>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2pPr>
            <a:lvl3pPr>
              <a:defRPr>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3pPr>
            <a:lvl4pPr>
              <a:defRPr>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4pPr>
            <a:lvl5pPr>
              <a:defRPr>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5pPr>
          </a:lstStyle>
          <a:p>
            <a:pPr lvl="0" rtl="0"/>
            <a:r>
              <a:rPr lang="zh-TW" altLang="en-US" smtClean="0"/>
              <a:t>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Tree>
    <p:extLst>
      <p:ext uri="{BB962C8B-B14F-4D97-AF65-F5344CB8AC3E}">
        <p14:creationId xmlns:p14="http://schemas.microsoft.com/office/powerpoint/2010/main" val="1075230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lvl1pPr>
              <a:defRPr>
                <a:solidFill>
                  <a:srgbClr val="FF0000"/>
                </a:solidFill>
              </a:defRPr>
            </a:lvl1pPr>
          </a:lstStyle>
          <a:p>
            <a:r>
              <a:rPr lang="zh-TW" altLang="en-US" dirty="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817556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數位產品">
    <p:spTree>
      <p:nvGrpSpPr>
        <p:cNvPr id="1" name=""/>
        <p:cNvGrpSpPr/>
        <p:nvPr/>
      </p:nvGrpSpPr>
      <p:grpSpPr>
        <a:xfrm>
          <a:off x="0" y="0"/>
          <a:ext cx="0" cy="0"/>
          <a:chOff x="0" y="0"/>
          <a:chExt cx="0" cy="0"/>
        </a:xfrm>
      </p:grpSpPr>
      <p:sp>
        <p:nvSpPr>
          <p:cNvPr id="24" name="手繪多邊形：圖案 23">
            <a:extLst>
              <a:ext uri="{FF2B5EF4-FFF2-40B4-BE49-F238E27FC236}">
                <a16:creationId xmlns:a16="http://schemas.microsoft.com/office/drawing/2014/main" xmlns=""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5" name="手繪多邊形：圖案 24">
            <a:extLst>
              <a:ext uri="{FF2B5EF4-FFF2-40B4-BE49-F238E27FC236}">
                <a16:creationId xmlns:a16="http://schemas.microsoft.com/office/drawing/2014/main" xmlns=""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6" name="手繪多邊形：圖案 25">
            <a:extLst>
              <a:ext uri="{FF2B5EF4-FFF2-40B4-BE49-F238E27FC236}">
                <a16:creationId xmlns:a16="http://schemas.microsoft.com/office/drawing/2014/main" xmlns=""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7" name="手繪多邊形：圖案 26">
            <a:extLst>
              <a:ext uri="{FF2B5EF4-FFF2-40B4-BE49-F238E27FC236}">
                <a16:creationId xmlns:a16="http://schemas.microsoft.com/office/drawing/2014/main" xmlns=""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8" name="手繪多邊形：圖案 27">
            <a:extLst>
              <a:ext uri="{FF2B5EF4-FFF2-40B4-BE49-F238E27FC236}">
                <a16:creationId xmlns:a16="http://schemas.microsoft.com/office/drawing/2014/main" xmlns=""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9" name="手繪多邊形：圖案 28">
            <a:extLst>
              <a:ext uri="{FF2B5EF4-FFF2-40B4-BE49-F238E27FC236}">
                <a16:creationId xmlns:a16="http://schemas.microsoft.com/office/drawing/2014/main" xmlns=""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30" name="手繪多邊形：圖案 29">
            <a:extLst>
              <a:ext uri="{FF2B5EF4-FFF2-40B4-BE49-F238E27FC236}">
                <a16:creationId xmlns:a16="http://schemas.microsoft.com/office/drawing/2014/main" xmlns=""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31" name="手繪多邊形：圖案 30">
            <a:extLst>
              <a:ext uri="{FF2B5EF4-FFF2-40B4-BE49-F238E27FC236}">
                <a16:creationId xmlns:a16="http://schemas.microsoft.com/office/drawing/2014/main" xmlns=""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32" name="手繪多邊形：圖案 31">
            <a:extLst>
              <a:ext uri="{FF2B5EF4-FFF2-40B4-BE49-F238E27FC236}">
                <a16:creationId xmlns:a16="http://schemas.microsoft.com/office/drawing/2014/main" xmlns=""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33" name="手繪多邊形：圖案 32">
            <a:extLst>
              <a:ext uri="{FF2B5EF4-FFF2-40B4-BE49-F238E27FC236}">
                <a16:creationId xmlns:a16="http://schemas.microsoft.com/office/drawing/2014/main" xmlns=""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34" name="手繪多邊形：圖案 33">
            <a:extLst>
              <a:ext uri="{FF2B5EF4-FFF2-40B4-BE49-F238E27FC236}">
                <a16:creationId xmlns:a16="http://schemas.microsoft.com/office/drawing/2014/main" xmlns=""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35" name="手繪多邊形：圖案 34">
            <a:extLst>
              <a:ext uri="{FF2B5EF4-FFF2-40B4-BE49-F238E27FC236}">
                <a16:creationId xmlns:a16="http://schemas.microsoft.com/office/drawing/2014/main" xmlns=""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36" name="手繪多邊形：圖案 35">
            <a:extLst>
              <a:ext uri="{FF2B5EF4-FFF2-40B4-BE49-F238E27FC236}">
                <a16:creationId xmlns:a16="http://schemas.microsoft.com/office/drawing/2014/main" xmlns=""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37" name="手繪多邊形：圖案 36">
            <a:extLst>
              <a:ext uri="{FF2B5EF4-FFF2-40B4-BE49-F238E27FC236}">
                <a16:creationId xmlns:a16="http://schemas.microsoft.com/office/drawing/2014/main" xmlns=""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grpSp>
        <p:nvGrpSpPr>
          <p:cNvPr id="43" name="群組 42">
            <a:extLst>
              <a:ext uri="{FF2B5EF4-FFF2-40B4-BE49-F238E27FC236}">
                <a16:creationId xmlns:a16="http://schemas.microsoft.com/office/drawing/2014/main" xmlns="" id="{0725BC56-C7B6-400F-80F9-3F968E2CAE0E}"/>
              </a:ext>
            </a:extLst>
          </p:cNvPr>
          <p:cNvGrpSpPr/>
          <p:nvPr userDrawn="1"/>
        </p:nvGrpSpPr>
        <p:grpSpPr>
          <a:xfrm>
            <a:off x="3383603" y="1013721"/>
            <a:ext cx="7749965" cy="5100743"/>
            <a:chOff x="510812" y="938373"/>
            <a:chExt cx="8073393" cy="5313612"/>
          </a:xfrm>
        </p:grpSpPr>
        <p:sp>
          <p:nvSpPr>
            <p:cNvPr id="44" name="圓角矩形 15">
              <a:extLst>
                <a:ext uri="{FF2B5EF4-FFF2-40B4-BE49-F238E27FC236}">
                  <a16:creationId xmlns:a16="http://schemas.microsoft.com/office/drawing/2014/main" xmlns=""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45" name="圓角矩形 15">
              <a:extLst>
                <a:ext uri="{FF2B5EF4-FFF2-40B4-BE49-F238E27FC236}">
                  <a16:creationId xmlns:a16="http://schemas.microsoft.com/office/drawing/2014/main" xmlns=""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46" name="矩形：圓角 45">
              <a:extLst>
                <a:ext uri="{FF2B5EF4-FFF2-40B4-BE49-F238E27FC236}">
                  <a16:creationId xmlns:a16="http://schemas.microsoft.com/office/drawing/2014/main" xmlns=""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47" name="圓角矩形 15">
              <a:extLst>
                <a:ext uri="{FF2B5EF4-FFF2-40B4-BE49-F238E27FC236}">
                  <a16:creationId xmlns:a16="http://schemas.microsoft.com/office/drawing/2014/main" xmlns=""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48" name="圓角矩形 15">
              <a:extLst>
                <a:ext uri="{FF2B5EF4-FFF2-40B4-BE49-F238E27FC236}">
                  <a16:creationId xmlns:a16="http://schemas.microsoft.com/office/drawing/2014/main" xmlns=""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49" name="橢圓​​ 48">
              <a:extLst>
                <a:ext uri="{FF2B5EF4-FFF2-40B4-BE49-F238E27FC236}">
                  <a16:creationId xmlns:a16="http://schemas.microsoft.com/office/drawing/2014/main" xmlns=""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50" name="橢圓​​ 49">
              <a:extLst>
                <a:ext uri="{FF2B5EF4-FFF2-40B4-BE49-F238E27FC236}">
                  <a16:creationId xmlns:a16="http://schemas.microsoft.com/office/drawing/2014/main" xmlns=""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51" name="橢圓​​ 50">
              <a:extLst>
                <a:ext uri="{FF2B5EF4-FFF2-40B4-BE49-F238E27FC236}">
                  <a16:creationId xmlns:a16="http://schemas.microsoft.com/office/drawing/2014/main" xmlns=""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grpSp>
      <p:sp>
        <p:nvSpPr>
          <p:cNvPr id="3" name="內容預留位置 2">
            <a:extLst>
              <a:ext uri="{FF2B5EF4-FFF2-40B4-BE49-F238E27FC236}">
                <a16:creationId xmlns:a16="http://schemas.microsoft.com/office/drawing/2014/main" xmlns="" id="{B1948E38-8FB0-4E51-A01C-C88794372E50}"/>
              </a:ext>
            </a:extLst>
          </p:cNvPr>
          <p:cNvSpPr>
            <a:spLocks noGrp="1"/>
          </p:cNvSpPr>
          <p:nvPr>
            <p:ph idx="1" hasCustomPrompt="1"/>
          </p:nvPr>
        </p:nvSpPr>
        <p:spPr>
          <a:xfrm>
            <a:off x="432000" y="1152000"/>
            <a:ext cx="2951603" cy="2196235"/>
          </a:xfrm>
        </p:spPr>
        <p:txBody>
          <a:bodyPr rtlCol="0" anchor="b"/>
          <a:lstStyle>
            <a:lvl1pPr marL="0" indent="0">
              <a:buNone/>
              <a:defRPr sz="2800">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rtl="0"/>
            <a:r>
              <a:rPr lang="zh-TW" altLang="en-US"/>
              <a:t>您可以在這裡輸入強調文字</a:t>
            </a:r>
            <a:endParaRPr lang="zh-TW" altLang="en-US" dirty="0"/>
          </a:p>
        </p:txBody>
      </p:sp>
      <p:sp>
        <p:nvSpPr>
          <p:cNvPr id="2" name="標題 1">
            <a:extLst>
              <a:ext uri="{FF2B5EF4-FFF2-40B4-BE49-F238E27FC236}">
                <a16:creationId xmlns:a16="http://schemas.microsoft.com/office/drawing/2014/main" xmlns="" id="{5CFF4C50-933F-41F9-AD11-BD02410AA7D5}"/>
              </a:ext>
            </a:extLst>
          </p:cNvPr>
          <p:cNvSpPr>
            <a:spLocks noGrp="1"/>
          </p:cNvSpPr>
          <p:nvPr>
            <p:ph type="title"/>
          </p:nvPr>
        </p:nvSpPr>
        <p:spPr/>
        <p:txBody>
          <a:bodyPr rtlCol="0"/>
          <a:lstStyle>
            <a:lvl1pPr>
              <a:defRPr>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rtl="0"/>
            <a:r>
              <a:rPr lang="zh-TW" altLang="en-US" smtClean="0"/>
              <a:t>按一下以編輯母片標題樣式</a:t>
            </a:r>
            <a:endParaRPr lang="zh-TW" altLang="en-US" dirty="0"/>
          </a:p>
        </p:txBody>
      </p:sp>
      <p:sp>
        <p:nvSpPr>
          <p:cNvPr id="7" name="頁尾預留位置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r>
              <a:rPr lang="zh-TW" altLang="en-US"/>
              <a:t>新增頁尾</a:t>
            </a:r>
            <a:endParaRPr lang="zh-TW" altLang="en-US" dirty="0"/>
          </a:p>
        </p:txBody>
      </p:sp>
      <p:sp>
        <p:nvSpPr>
          <p:cNvPr id="8" name="投影片編號預留位置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fld id="{19B51A1E-902D-48AF-9020-955120F399B6}" type="slidenum">
              <a:rPr lang="en-US" altLang="zh-TW" smtClean="0"/>
              <a:pPr/>
              <a:t>‹#›</a:t>
            </a:fld>
            <a:endParaRPr lang="zh-TW" altLang="en-US" dirty="0"/>
          </a:p>
        </p:txBody>
      </p:sp>
      <p:sp>
        <p:nvSpPr>
          <p:cNvPr id="5" name="圖片預留位置 4">
            <a:extLst>
              <a:ext uri="{FF2B5EF4-FFF2-40B4-BE49-F238E27FC236}">
                <a16:creationId xmlns:a16="http://schemas.microsoft.com/office/drawing/2014/main" xmlns=""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rtlCol="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Microsoft JhengHei UI" panose="020B0604030504040204" pitchFamily="34" charset="-120"/>
                <a:ea typeface="Microsoft JhengHei UI" panose="020B0604030504040204" pitchFamily="34" charset="-120"/>
                <a:cs typeface="Times New Roman" panose="02020603050405020304" pitchFamily="18" charset="0"/>
                <a:sym typeface="Microsoft JhengHei UI" panose="020B0604030504040204" pitchFamily="34" charset="-12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TW" altLang="en-US"/>
              <a:t>在這裡插入影像或將影像拖放到這裡</a:t>
            </a:r>
            <a:endParaRPr lang="zh-TW" altLang="en-US" dirty="0"/>
          </a:p>
        </p:txBody>
      </p:sp>
      <p:sp>
        <p:nvSpPr>
          <p:cNvPr id="9" name="文字預留位置 8">
            <a:extLst>
              <a:ext uri="{FF2B5EF4-FFF2-40B4-BE49-F238E27FC236}">
                <a16:creationId xmlns:a16="http://schemas.microsoft.com/office/drawing/2014/main" xmlns="" id="{35FD3B7C-17C6-4327-986C-A8A6D6EC1B52}"/>
              </a:ext>
            </a:extLst>
          </p:cNvPr>
          <p:cNvSpPr>
            <a:spLocks noGrp="1"/>
          </p:cNvSpPr>
          <p:nvPr>
            <p:ph type="body" sz="quarter" idx="13"/>
          </p:nvPr>
        </p:nvSpPr>
        <p:spPr>
          <a:xfrm>
            <a:off x="431800" y="3509766"/>
            <a:ext cx="2951163" cy="2322709"/>
          </a:xfrm>
        </p:spPr>
        <p:txBody>
          <a:bodyPr rtlCol="0"/>
          <a:lstStyle>
            <a:lvl1pPr>
              <a:defRPr>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vl2pPr>
              <a:defRPr>
                <a:latin typeface="Microsoft JhengHei UI" panose="020B0604030504040204" pitchFamily="34" charset="-120"/>
                <a:ea typeface="Microsoft JhengHei UI" panose="020B0604030504040204" pitchFamily="34" charset="-120"/>
                <a:sym typeface="Microsoft JhengHei UI" panose="020B0604030504040204" pitchFamily="34" charset="-120"/>
              </a:defRPr>
            </a:lvl2pPr>
            <a:lvl3pPr>
              <a:defRPr>
                <a:latin typeface="Microsoft JhengHei UI" panose="020B0604030504040204" pitchFamily="34" charset="-120"/>
                <a:ea typeface="Microsoft JhengHei UI" panose="020B0604030504040204" pitchFamily="34" charset="-120"/>
                <a:sym typeface="Microsoft JhengHei UI" panose="020B0604030504040204" pitchFamily="34" charset="-120"/>
              </a:defRPr>
            </a:lvl3pPr>
            <a:lvl4pPr>
              <a:defRPr>
                <a:latin typeface="Microsoft JhengHei UI" panose="020B0604030504040204" pitchFamily="34" charset="-120"/>
                <a:ea typeface="Microsoft JhengHei UI" panose="020B0604030504040204" pitchFamily="34" charset="-120"/>
                <a:sym typeface="Microsoft JhengHei UI" panose="020B0604030504040204" pitchFamily="34" charset="-120"/>
              </a:defRPr>
            </a:lvl4pPr>
            <a:lvl5pPr>
              <a:defRPr>
                <a:latin typeface="Microsoft JhengHei UI" panose="020B0604030504040204" pitchFamily="34" charset="-120"/>
                <a:ea typeface="Microsoft JhengHei UI" panose="020B0604030504040204" pitchFamily="34" charset="-120"/>
                <a:sym typeface="Microsoft JhengHei UI" panose="020B0604030504040204" pitchFamily="34" charset="-120"/>
              </a:defRPr>
            </a:lvl5pPr>
          </a:lstStyle>
          <a:p>
            <a:pPr lvl="0" rtl="0"/>
            <a:r>
              <a:rPr lang="zh-TW" altLang="en-US" smtClean="0"/>
              <a:t>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Tree>
    <p:extLst>
      <p:ext uri="{BB962C8B-B14F-4D97-AF65-F5344CB8AC3E}">
        <p14:creationId xmlns:p14="http://schemas.microsoft.com/office/powerpoint/2010/main" val="1225091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影像項目符號">
    <p:spTree>
      <p:nvGrpSpPr>
        <p:cNvPr id="1" name=""/>
        <p:cNvGrpSpPr/>
        <p:nvPr/>
      </p:nvGrpSpPr>
      <p:grpSpPr>
        <a:xfrm>
          <a:off x="0" y="0"/>
          <a:ext cx="0" cy="0"/>
          <a:chOff x="0" y="0"/>
          <a:chExt cx="0" cy="0"/>
        </a:xfrm>
      </p:grpSpPr>
      <p:sp>
        <p:nvSpPr>
          <p:cNvPr id="28" name="橢圓​​ 27">
            <a:extLst>
              <a:ext uri="{FF2B5EF4-FFF2-40B4-BE49-F238E27FC236}">
                <a16:creationId xmlns:a16="http://schemas.microsoft.com/office/drawing/2014/main" xmlns=""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9" name="橢圓 28">
            <a:extLst>
              <a:ext uri="{FF2B5EF4-FFF2-40B4-BE49-F238E27FC236}">
                <a16:creationId xmlns:a16="http://schemas.microsoft.com/office/drawing/2014/main" xmlns=""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30" name="橢圓 29">
            <a:extLst>
              <a:ext uri="{FF2B5EF4-FFF2-40B4-BE49-F238E27FC236}">
                <a16:creationId xmlns:a16="http://schemas.microsoft.com/office/drawing/2014/main" xmlns=""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31" name="橢圓​​ 30">
            <a:extLst>
              <a:ext uri="{FF2B5EF4-FFF2-40B4-BE49-F238E27FC236}">
                <a16:creationId xmlns:a16="http://schemas.microsoft.com/office/drawing/2014/main" xmlns=""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9" name="橢圓​​ 8">
            <a:extLst>
              <a:ext uri="{FF2B5EF4-FFF2-40B4-BE49-F238E27FC236}">
                <a16:creationId xmlns:a16="http://schemas.microsoft.com/office/drawing/2014/main" xmlns=""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 name="標題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rtl="0"/>
            <a:r>
              <a:rPr lang="zh-TW" altLang="en-US" smtClean="0"/>
              <a:t>按一下以編輯母片標題樣式</a:t>
            </a:r>
            <a:endParaRPr lang="zh-TW" altLang="en-US" dirty="0"/>
          </a:p>
        </p:txBody>
      </p:sp>
      <p:sp>
        <p:nvSpPr>
          <p:cNvPr id="7" name="頁尾預留位置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r>
              <a:rPr lang="zh-TW" altLang="en-US"/>
              <a:t>新增頁尾</a:t>
            </a:r>
            <a:endParaRPr lang="zh-TW" altLang="en-US" dirty="0"/>
          </a:p>
        </p:txBody>
      </p:sp>
      <p:sp>
        <p:nvSpPr>
          <p:cNvPr id="8" name="投影片編號預留位置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fld id="{19B51A1E-902D-48AF-9020-955120F399B6}" type="slidenum">
              <a:rPr lang="en-US" altLang="zh-TW" smtClean="0"/>
              <a:pPr/>
              <a:t>‹#›</a:t>
            </a:fld>
            <a:endParaRPr lang="zh-TW" altLang="en-US" dirty="0"/>
          </a:p>
        </p:txBody>
      </p:sp>
      <p:sp>
        <p:nvSpPr>
          <p:cNvPr id="5" name="文字預留位置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lvl="0" rtl="0"/>
            <a:r>
              <a:rPr lang="zh-TW" altLang="en-US"/>
              <a:t>項目符號描述</a:t>
            </a:r>
            <a:endParaRPr lang="zh-TW" altLang="en-US" dirty="0"/>
          </a:p>
        </p:txBody>
      </p:sp>
      <p:sp>
        <p:nvSpPr>
          <p:cNvPr id="13" name="文字預留位置 12">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lvl="0" rtl="0"/>
            <a:r>
              <a:rPr lang="zh-TW" altLang="en-US"/>
              <a:t>項目符號描述</a:t>
            </a:r>
            <a:endParaRPr lang="zh-TW" altLang="en-US" dirty="0"/>
          </a:p>
        </p:txBody>
      </p:sp>
      <p:sp>
        <p:nvSpPr>
          <p:cNvPr id="15" name="文字預留位置 14">
            <a:extLst>
              <a:ext uri="{FF2B5EF4-FFF2-40B4-BE49-F238E27FC236}">
                <a16:creationId xmlns:a16="http://schemas.microsoft.com/office/drawing/2014/main" xmlns="" id="{755213BF-EF6D-45DC-A01B-DE6C2F23A6D2}"/>
              </a:ext>
            </a:extLst>
          </p:cNvPr>
          <p:cNvSpPr>
            <a:spLocks noGrp="1"/>
          </p:cNvSpPr>
          <p:nvPr>
            <p:ph type="body" sz="quarter" idx="14" hasCustomPrompt="1"/>
          </p:nvPr>
        </p:nvSpPr>
        <p:spPr>
          <a:xfrm>
            <a:off x="7315012" y="4683647"/>
            <a:ext cx="2160588" cy="900000"/>
          </a:xfrm>
        </p:spPr>
        <p:txBody>
          <a:bodyPr rtlCol="0"/>
          <a:lstStyle>
            <a:lvl1pPr marL="0" indent="0" algn="ctr">
              <a:buNone/>
              <a:defRPr sz="1600">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lvl="0" rtl="0"/>
            <a:r>
              <a:rPr lang="zh-TW" altLang="en-US"/>
              <a:t>項目符號描述</a:t>
            </a:r>
            <a:endParaRPr lang="zh-TW" altLang="en-US" dirty="0"/>
          </a:p>
        </p:txBody>
      </p:sp>
      <p:sp>
        <p:nvSpPr>
          <p:cNvPr id="17" name="文字預留位置 16">
            <a:extLst>
              <a:ext uri="{FF2B5EF4-FFF2-40B4-BE49-F238E27FC236}">
                <a16:creationId xmlns:a16="http://schemas.microsoft.com/office/drawing/2014/main" xmlns="" id="{77D6BBBA-F4A3-45D4-91BC-A405FFDC7C3D}"/>
              </a:ext>
            </a:extLst>
          </p:cNvPr>
          <p:cNvSpPr>
            <a:spLocks noGrp="1"/>
          </p:cNvSpPr>
          <p:nvPr>
            <p:ph type="body" sz="quarter" idx="15" hasCustomPrompt="1"/>
          </p:nvPr>
        </p:nvSpPr>
        <p:spPr>
          <a:xfrm>
            <a:off x="9609481" y="4688112"/>
            <a:ext cx="2160588" cy="900000"/>
          </a:xfrm>
        </p:spPr>
        <p:txBody>
          <a:bodyPr rtlCol="0"/>
          <a:lstStyle>
            <a:lvl1pPr marL="0" indent="0" algn="ctr">
              <a:buNone/>
              <a:defRPr sz="1600">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lvl="0" rtl="0"/>
            <a:r>
              <a:rPr lang="zh-TW" altLang="en-US"/>
              <a:t>項目符號描述</a:t>
            </a:r>
            <a:endParaRPr lang="zh-TW" altLang="en-US" dirty="0"/>
          </a:p>
        </p:txBody>
      </p:sp>
      <p:sp>
        <p:nvSpPr>
          <p:cNvPr id="6" name="文字預留位置 5">
            <a:extLst>
              <a:ext uri="{FF2B5EF4-FFF2-40B4-BE49-F238E27FC236}">
                <a16:creationId xmlns:a16="http://schemas.microsoft.com/office/drawing/2014/main" xmlns=""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lvl="0" rtl="0"/>
            <a:r>
              <a:rPr lang="zh-TW" altLang="en-US"/>
              <a:t>項目符號 </a:t>
            </a:r>
            <a:r>
              <a:rPr lang="en-US" altLang="zh-TW"/>
              <a:t>1</a:t>
            </a:r>
            <a:endParaRPr lang="zh-TW" altLang="en-US" dirty="0"/>
          </a:p>
        </p:txBody>
      </p:sp>
      <p:sp>
        <p:nvSpPr>
          <p:cNvPr id="10" name="文字預留位置 9">
            <a:extLst>
              <a:ext uri="{FF2B5EF4-FFF2-40B4-BE49-F238E27FC236}">
                <a16:creationId xmlns:a16="http://schemas.microsoft.com/office/drawing/2014/main" xmlns=""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lvl="0" rtl="0"/>
            <a:r>
              <a:rPr lang="zh-TW" altLang="en-US"/>
              <a:t>項目符號 </a:t>
            </a:r>
            <a:r>
              <a:rPr lang="en-US" altLang="zh-TW"/>
              <a:t>2</a:t>
            </a:r>
            <a:endParaRPr lang="zh-TW" altLang="en-US" dirty="0"/>
          </a:p>
        </p:txBody>
      </p:sp>
      <p:sp>
        <p:nvSpPr>
          <p:cNvPr id="12" name="文字預留位置 11">
            <a:extLst>
              <a:ext uri="{FF2B5EF4-FFF2-40B4-BE49-F238E27FC236}">
                <a16:creationId xmlns:a16="http://schemas.microsoft.com/office/drawing/2014/main" xmlns=""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lvl="0" rtl="0"/>
            <a:r>
              <a:rPr lang="zh-TW" altLang="en-US"/>
              <a:t>項目符號 </a:t>
            </a:r>
            <a:r>
              <a:rPr lang="en-US" altLang="zh-TW"/>
              <a:t>3</a:t>
            </a:r>
            <a:endParaRPr lang="zh-TW" altLang="en-US" dirty="0"/>
          </a:p>
        </p:txBody>
      </p:sp>
      <p:sp>
        <p:nvSpPr>
          <p:cNvPr id="16" name="文字預留位置 15">
            <a:extLst>
              <a:ext uri="{FF2B5EF4-FFF2-40B4-BE49-F238E27FC236}">
                <a16:creationId xmlns:a16="http://schemas.microsoft.com/office/drawing/2014/main" xmlns="" id="{33DAFB20-1343-4578-8AA0-0378B674F1B1}"/>
              </a:ext>
            </a:extLst>
          </p:cNvPr>
          <p:cNvSpPr>
            <a:spLocks noGrp="1"/>
          </p:cNvSpPr>
          <p:nvPr>
            <p:ph type="body" sz="quarter" idx="19" hasCustomPrompt="1"/>
          </p:nvPr>
        </p:nvSpPr>
        <p:spPr>
          <a:xfrm>
            <a:off x="7315013" y="3926335"/>
            <a:ext cx="2160587" cy="504000"/>
          </a:xfrm>
        </p:spPr>
        <p:txBody>
          <a:bodyPr rtlCol="0"/>
          <a:lstStyle>
            <a:lvl1pPr marL="0" indent="0" algn="ctr">
              <a:buNone/>
              <a:defRPr b="1">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lvl="0" rtl="0"/>
            <a:r>
              <a:rPr lang="zh-TW" altLang="en-US"/>
              <a:t>項目符號 </a:t>
            </a:r>
            <a:r>
              <a:rPr lang="en-US" altLang="zh-TW"/>
              <a:t>4</a:t>
            </a:r>
            <a:endParaRPr lang="zh-TW" altLang="en-US" dirty="0"/>
          </a:p>
        </p:txBody>
      </p:sp>
      <p:sp>
        <p:nvSpPr>
          <p:cNvPr id="19" name="文字預留位置 18">
            <a:extLst>
              <a:ext uri="{FF2B5EF4-FFF2-40B4-BE49-F238E27FC236}">
                <a16:creationId xmlns:a16="http://schemas.microsoft.com/office/drawing/2014/main" xmlns="" id="{B01E9EA3-8BD6-4531-812C-663C75428B76}"/>
              </a:ext>
            </a:extLst>
          </p:cNvPr>
          <p:cNvSpPr>
            <a:spLocks noGrp="1"/>
          </p:cNvSpPr>
          <p:nvPr>
            <p:ph type="body" sz="quarter" idx="20" hasCustomPrompt="1"/>
          </p:nvPr>
        </p:nvSpPr>
        <p:spPr>
          <a:xfrm>
            <a:off x="9609481" y="3926335"/>
            <a:ext cx="2160588" cy="504000"/>
          </a:xfrm>
        </p:spPr>
        <p:txBody>
          <a:bodyPr rtlCol="0"/>
          <a:lstStyle>
            <a:lvl1pPr marL="0" indent="0" algn="ctr">
              <a:buNone/>
              <a:defRPr b="1">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lvl="0" rtl="0"/>
            <a:r>
              <a:rPr lang="zh-TW" altLang="en-US"/>
              <a:t>項目符號 </a:t>
            </a:r>
            <a:r>
              <a:rPr lang="en-US" altLang="zh-TW"/>
              <a:t>5</a:t>
            </a:r>
            <a:endParaRPr lang="zh-TW" altLang="en-US" dirty="0"/>
          </a:p>
        </p:txBody>
      </p:sp>
      <p:sp>
        <p:nvSpPr>
          <p:cNvPr id="21" name="文字預留位置 20">
            <a:extLst>
              <a:ext uri="{FF2B5EF4-FFF2-40B4-BE49-F238E27FC236}">
                <a16:creationId xmlns:a16="http://schemas.microsoft.com/office/drawing/2014/main" xmlns=""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lvl="0" rtl="0"/>
            <a:r>
              <a:rPr lang="zh-TW" altLang="en-US"/>
              <a:t>項目符號描述</a:t>
            </a:r>
            <a:endParaRPr lang="zh-TW" altLang="en-US" dirty="0"/>
          </a:p>
        </p:txBody>
      </p:sp>
      <p:sp>
        <p:nvSpPr>
          <p:cNvPr id="4" name="圖片預留位置 3">
            <a:extLst>
              <a:ext uri="{FF2B5EF4-FFF2-40B4-BE49-F238E27FC236}">
                <a16:creationId xmlns:a16="http://schemas.microsoft.com/office/drawing/2014/main" xmlns="" id="{B0B1F8F6-73A5-F142-8A28-094DA998B5F5}"/>
              </a:ext>
            </a:extLst>
          </p:cNvPr>
          <p:cNvSpPr>
            <a:spLocks noGrp="1"/>
          </p:cNvSpPr>
          <p:nvPr>
            <p:ph type="pic" sz="quarter" idx="27"/>
          </p:nvPr>
        </p:nvSpPr>
        <p:spPr>
          <a:xfrm>
            <a:off x="1086454" y="2358091"/>
            <a:ext cx="854075" cy="854075"/>
          </a:xfrm>
        </p:spPr>
        <p:txBody>
          <a:bodyPr rtlCol="0"/>
          <a:lstStyle>
            <a:lvl1pPr marL="0" indent="0">
              <a:buNone/>
              <a:defRPr>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rtl="0"/>
            <a:r>
              <a:rPr lang="zh-TW" altLang="en-US" smtClean="0"/>
              <a:t>按一下圖示以新增圖片</a:t>
            </a:r>
            <a:endParaRPr lang="zh-TW" altLang="en-US" dirty="0"/>
          </a:p>
        </p:txBody>
      </p:sp>
      <p:sp>
        <p:nvSpPr>
          <p:cNvPr id="32" name="圖片預留位置 3">
            <a:extLst>
              <a:ext uri="{FF2B5EF4-FFF2-40B4-BE49-F238E27FC236}">
                <a16:creationId xmlns:a16="http://schemas.microsoft.com/office/drawing/2014/main" xmlns="" id="{F78A887E-89A6-244C-8AA4-484FE5358768}"/>
              </a:ext>
            </a:extLst>
          </p:cNvPr>
          <p:cNvSpPr>
            <a:spLocks noGrp="1"/>
          </p:cNvSpPr>
          <p:nvPr>
            <p:ph type="pic" sz="quarter" idx="28"/>
          </p:nvPr>
        </p:nvSpPr>
        <p:spPr>
          <a:xfrm>
            <a:off x="3380176" y="2358091"/>
            <a:ext cx="854075" cy="854075"/>
          </a:xfrm>
        </p:spPr>
        <p:txBody>
          <a:bodyPr rtlCol="0"/>
          <a:lstStyle>
            <a:lvl1pPr marL="0" indent="0">
              <a:buNone/>
              <a:defRPr>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rtl="0"/>
            <a:r>
              <a:rPr lang="zh-TW" altLang="en-US" smtClean="0"/>
              <a:t>按一下圖示以新增圖片</a:t>
            </a:r>
            <a:endParaRPr lang="zh-TW" altLang="en-US" dirty="0"/>
          </a:p>
        </p:txBody>
      </p:sp>
      <p:sp>
        <p:nvSpPr>
          <p:cNvPr id="33" name="圖片預留位置 3">
            <a:extLst>
              <a:ext uri="{FF2B5EF4-FFF2-40B4-BE49-F238E27FC236}">
                <a16:creationId xmlns:a16="http://schemas.microsoft.com/office/drawing/2014/main" xmlns="" id="{52B18661-99A8-214A-A089-09F11F1EB5C4}"/>
              </a:ext>
            </a:extLst>
          </p:cNvPr>
          <p:cNvSpPr>
            <a:spLocks noGrp="1"/>
          </p:cNvSpPr>
          <p:nvPr>
            <p:ph type="pic" sz="quarter" idx="29"/>
          </p:nvPr>
        </p:nvSpPr>
        <p:spPr>
          <a:xfrm>
            <a:off x="5673898" y="2358091"/>
            <a:ext cx="854075" cy="854075"/>
          </a:xfrm>
        </p:spPr>
        <p:txBody>
          <a:bodyPr rtlCol="0"/>
          <a:lstStyle>
            <a:lvl1pPr marL="0" indent="0">
              <a:buNone/>
              <a:defRPr>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rtl="0"/>
            <a:r>
              <a:rPr lang="zh-TW" altLang="en-US" smtClean="0"/>
              <a:t>按一下圖示以新增圖片</a:t>
            </a:r>
            <a:endParaRPr lang="zh-TW" altLang="en-US" dirty="0"/>
          </a:p>
        </p:txBody>
      </p:sp>
      <p:sp>
        <p:nvSpPr>
          <p:cNvPr id="34" name="圖片預留位置 3">
            <a:extLst>
              <a:ext uri="{FF2B5EF4-FFF2-40B4-BE49-F238E27FC236}">
                <a16:creationId xmlns:a16="http://schemas.microsoft.com/office/drawing/2014/main" xmlns="" id="{69D5F0B5-DE10-D646-9244-6B4289E7793E}"/>
              </a:ext>
            </a:extLst>
          </p:cNvPr>
          <p:cNvSpPr>
            <a:spLocks noGrp="1"/>
          </p:cNvSpPr>
          <p:nvPr>
            <p:ph type="pic" sz="quarter" idx="30"/>
          </p:nvPr>
        </p:nvSpPr>
        <p:spPr>
          <a:xfrm>
            <a:off x="7967620" y="2358091"/>
            <a:ext cx="854075" cy="854075"/>
          </a:xfrm>
        </p:spPr>
        <p:txBody>
          <a:bodyPr rtlCol="0"/>
          <a:lstStyle>
            <a:lvl1pPr marL="0" indent="0">
              <a:buNone/>
              <a:defRPr>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rtl="0"/>
            <a:r>
              <a:rPr lang="zh-TW" altLang="en-US" smtClean="0"/>
              <a:t>按一下圖示以新增圖片</a:t>
            </a:r>
            <a:endParaRPr lang="zh-TW" altLang="en-US" dirty="0"/>
          </a:p>
        </p:txBody>
      </p:sp>
      <p:sp>
        <p:nvSpPr>
          <p:cNvPr id="35" name="圖片預留位置 3">
            <a:extLst>
              <a:ext uri="{FF2B5EF4-FFF2-40B4-BE49-F238E27FC236}">
                <a16:creationId xmlns:a16="http://schemas.microsoft.com/office/drawing/2014/main" xmlns="" id="{72B87CCD-6D17-844B-87EF-F8BC69D79B06}"/>
              </a:ext>
            </a:extLst>
          </p:cNvPr>
          <p:cNvSpPr>
            <a:spLocks noGrp="1"/>
          </p:cNvSpPr>
          <p:nvPr>
            <p:ph type="pic" sz="quarter" idx="31"/>
          </p:nvPr>
        </p:nvSpPr>
        <p:spPr>
          <a:xfrm>
            <a:off x="10261341" y="2358091"/>
            <a:ext cx="854075" cy="854075"/>
          </a:xfrm>
        </p:spPr>
        <p:txBody>
          <a:bodyPr rtlCol="0"/>
          <a:lstStyle>
            <a:lvl1pPr marL="0" indent="0">
              <a:buNone/>
              <a:defRPr>
                <a:latin typeface="Microsoft JhengHei UI" panose="020B0604030504040204" pitchFamily="34" charset="-120"/>
                <a:ea typeface="Microsoft JhengHei UI" panose="020B0604030504040204" pitchFamily="34" charset="-120"/>
                <a:sym typeface="Microsoft JhengHei UI" panose="020B0604030504040204" pitchFamily="34" charset="-120"/>
              </a:defRPr>
            </a:lvl1pPr>
          </a:lstStyle>
          <a:p>
            <a:pPr rtl="0"/>
            <a:r>
              <a:rPr lang="zh-TW" altLang="en-US" smtClean="0"/>
              <a:t>按一下圖示以新增圖片</a:t>
            </a:r>
            <a:endParaRPr lang="zh-TW" altLang="en-US" dirty="0"/>
          </a:p>
        </p:txBody>
      </p:sp>
    </p:spTree>
    <p:extLst>
      <p:ext uri="{BB962C8B-B14F-4D97-AF65-F5344CB8AC3E}">
        <p14:creationId xmlns:p14="http://schemas.microsoft.com/office/powerpoint/2010/main" val="365918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249161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FF0000"/>
                </a:solidFill>
              </a:defRPr>
            </a:lvl1pPr>
          </a:lstStyle>
          <a:p>
            <a:r>
              <a:rPr lang="zh-TW" altLang="en-US" dirty="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4226986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5754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11620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180820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681694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B049DE0A-B72C-4822-BE0B-3ED805AF1F13}" type="datetimeFigureOut">
              <a:rPr lang="zh-TW" altLang="en-US" smtClean="0"/>
              <a:t>2019/5/29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1416645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049DE0A-B72C-4822-BE0B-3ED805AF1F13}" type="datetimeFigureOut">
              <a:rPr lang="zh-TW" altLang="en-US" smtClean="0"/>
              <a:t>2019/5/29</a:t>
            </a:fld>
            <a:endParaRPr lang="zh-TW"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5DA921C-A27A-4AE7-8742-3A0360626E8C}" type="slidenum">
              <a:rPr lang="zh-TW" altLang="en-US" smtClean="0"/>
              <a:t>‹#›</a:t>
            </a:fld>
            <a:endParaRPr lang="zh-TW" altLang="en-US"/>
          </a:p>
        </p:txBody>
      </p:sp>
    </p:spTree>
    <p:extLst>
      <p:ext uri="{BB962C8B-B14F-4D97-AF65-F5344CB8AC3E}">
        <p14:creationId xmlns:p14="http://schemas.microsoft.com/office/powerpoint/2010/main" val="381777557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oGpEUPs7Xh0?feature=oembed" TargetMode="External"/><Relationship Id="rId5" Type="http://schemas.openxmlformats.org/officeDocument/2006/relationships/image" Target="../media/image28.png"/><Relationship Id="rId4" Type="http://schemas.openxmlformats.org/officeDocument/2006/relationships/hyperlink" Target="https://www.youtube.com/watch?v=7UacfIDPDB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ideo" Target="https://www.youtube.com/embed/3YVhHocQ3XM?feature=oembed" TargetMode="Externa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ideo" Target="https://www.youtube.com/embed/cFutD5-nMVw?feature=oembed" TargetMode="Externa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ideo" Target="https://www.youtube.com/embed/okkbVnL97SU?feature=oembed" TargetMode="Externa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ideo" Target="https://www.youtube.com/embed/lkmktvwycJs?feature=oembed" TargetMode="External"/><Relationship Id="rId5" Type="http://schemas.openxmlformats.org/officeDocument/2006/relationships/image" Target="../media/image38.png"/><Relationship Id="rId4" Type="http://schemas.openxmlformats.org/officeDocument/2006/relationships/hyperlink" Target="https://www.youtube.com/watch?v=7UacfIDPDB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ideo" Target="https://www.youtube.com/embed/GnseHhrp-EM?feature=oembed" TargetMode="Externa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RasmFowslb8" TargetMode="External"/><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tjnp.gov.tw/child/index.htm" TargetMode="External"/><Relationship Id="rId7" Type="http://schemas.openxmlformats.org/officeDocument/2006/relationships/image" Target="../media/image7.sv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1.xml"/><Relationship Id="rId11" Type="http://schemas.openxmlformats.org/officeDocument/2006/relationships/image" Target="../media/image15.jpe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https://www.youtube.com/embed/7tTRCM_7hW4?feature=oembed" TargetMode="External"/><Relationship Id="rId5" Type="http://schemas.openxmlformats.org/officeDocument/2006/relationships/image" Target="../media/image18.png"/><Relationship Id="rId4" Type="http://schemas.openxmlformats.org/officeDocument/2006/relationships/hyperlink" Target="https://www.youtube.com/watch?v=7UacfIDPDBU"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https://www.youtube.com/embed/7UacfIDPDBU?feature=oembed" TargetMode="External"/><Relationship Id="rId5" Type="http://schemas.openxmlformats.org/officeDocument/2006/relationships/image" Target="../media/image21.png"/><Relationship Id="rId4" Type="http://schemas.openxmlformats.org/officeDocument/2006/relationships/hyperlink" Target="https://www.youtube.com/watch?v=7UacfIDPDBU"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預留位置 19" descr="樹的特寫&#10;&#10;產生高可信度的描述">
            <a:extLst>
              <a:ext uri="{FF2B5EF4-FFF2-40B4-BE49-F238E27FC236}">
                <a16:creationId xmlns:a16="http://schemas.microsoft.com/office/drawing/2014/main" xmlns="" id="{3072B96B-8E35-4D15-80A0-1DD4745F75B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0" y="86714"/>
            <a:ext cx="12018572" cy="6684572"/>
          </a:xfrm>
        </p:spPr>
      </p:pic>
      <p:sp>
        <p:nvSpPr>
          <p:cNvPr id="6" name="標題 5">
            <a:extLst>
              <a:ext uri="{FF2B5EF4-FFF2-40B4-BE49-F238E27FC236}">
                <a16:creationId xmlns:a16="http://schemas.microsoft.com/office/drawing/2014/main" xmlns="" id="{2E3EA56B-BEB0-4656-A20B-D15F03B7ACA1}"/>
              </a:ext>
            </a:extLst>
          </p:cNvPr>
          <p:cNvSpPr>
            <a:spLocks noGrp="1"/>
          </p:cNvSpPr>
          <p:nvPr>
            <p:ph type="ctrTitle"/>
          </p:nvPr>
        </p:nvSpPr>
        <p:spPr>
          <a:xfrm>
            <a:off x="0" y="2094806"/>
            <a:ext cx="6840000" cy="2058771"/>
          </a:xfrm>
        </p:spPr>
        <p:txBody>
          <a:bodyPr bIns="288000" rtlCol="0"/>
          <a:lstStyle/>
          <a:p>
            <a:pPr rtl="0"/>
            <a:r>
              <a:rPr lang="zh-TW" altLang="en-US" b="1" dirty="0" smtClean="0"/>
              <a:t>台</a:t>
            </a:r>
            <a:r>
              <a:rPr lang="zh-TW" altLang="en-US" b="1" dirty="0"/>
              <a:t>江</a:t>
            </a:r>
            <a:r>
              <a:rPr lang="zh-TW" altLang="en-US" b="1" dirty="0" smtClean="0"/>
              <a:t>國家公園</a:t>
            </a:r>
            <a:endParaRPr lang="zh-TW" altLang="en-US" b="1"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47" name="手繪多邊形：圖案 46" title="幾何圖形">
            <a:extLst>
              <a:ext uri="{FF2B5EF4-FFF2-40B4-BE49-F238E27FC236}">
                <a16:creationId xmlns:a16="http://schemas.microsoft.com/office/drawing/2014/main" xmlns="" id="{B6D0B8EE-8E06-4051-87BF-62C153F3FBBB}"/>
              </a:ext>
            </a:extLst>
          </p:cNvPr>
          <p:cNvSpPr/>
          <p:nvPr/>
        </p:nvSpPr>
        <p:spPr>
          <a:xfrm rot="4308689">
            <a:off x="5269765" y="1275138"/>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pic>
        <p:nvPicPr>
          <p:cNvPr id="2" name="圖片 1"/>
          <p:cNvPicPr>
            <a:picLocks noChangeAspect="1"/>
          </p:cNvPicPr>
          <p:nvPr/>
        </p:nvPicPr>
        <p:blipFill>
          <a:blip r:embed="rId4"/>
          <a:stretch>
            <a:fillRect/>
          </a:stretch>
        </p:blipFill>
        <p:spPr>
          <a:xfrm>
            <a:off x="204255" y="2871213"/>
            <a:ext cx="5174617" cy="1329260"/>
          </a:xfrm>
          <a:prstGeom prst="rect">
            <a:avLst/>
          </a:prstGeom>
        </p:spPr>
      </p:pic>
      <p:sp>
        <p:nvSpPr>
          <p:cNvPr id="3" name="副標題 2"/>
          <p:cNvSpPr>
            <a:spLocks noGrp="1"/>
          </p:cNvSpPr>
          <p:nvPr>
            <p:ph type="subTitle" idx="1"/>
          </p:nvPr>
        </p:nvSpPr>
        <p:spPr>
          <a:xfrm>
            <a:off x="-8466" y="4090407"/>
            <a:ext cx="6840000" cy="1316919"/>
          </a:xfrm>
        </p:spPr>
        <p:txBody>
          <a:bodyPr/>
          <a:lstStyle/>
          <a:p>
            <a:endParaRPr lang="en-US" altLang="zh-TW" dirty="0"/>
          </a:p>
          <a:p>
            <a:r>
              <a:rPr lang="zh-TW" altLang="en-US" dirty="0" smtClean="0"/>
              <a:t>黃品宜 陳勺鈞 李香穎</a:t>
            </a:r>
            <a:endParaRPr lang="zh-TW" altLang="en-US" dirty="0"/>
          </a:p>
        </p:txBody>
      </p:sp>
    </p:spTree>
    <p:extLst>
      <p:ext uri="{BB962C8B-B14F-4D97-AF65-F5344CB8AC3E}">
        <p14:creationId xmlns:p14="http://schemas.microsoft.com/office/powerpoint/2010/main" val="4088604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A57695F-7ACC-4B4B-99C1-401D0780ADDD}"/>
              </a:ext>
            </a:extLst>
          </p:cNvPr>
          <p:cNvSpPr>
            <a:spLocks noGrp="1"/>
          </p:cNvSpPr>
          <p:nvPr>
            <p:ph type="title"/>
          </p:nvPr>
        </p:nvSpPr>
        <p:spPr/>
        <p:txBody>
          <a:bodyPr>
            <a:normAutofit/>
          </a:bodyPr>
          <a:lstStyle/>
          <a:p>
            <a:r>
              <a:rPr lang="zh-TW" altLang="en-US" sz="7200" dirty="0"/>
              <a:t>四草野生動物保護區</a:t>
            </a:r>
          </a:p>
        </p:txBody>
      </p:sp>
      <p:pic>
        <p:nvPicPr>
          <p:cNvPr id="4" name="內容版面配置區 3">
            <a:extLst>
              <a:ext uri="{FF2B5EF4-FFF2-40B4-BE49-F238E27FC236}">
                <a16:creationId xmlns:a16="http://schemas.microsoft.com/office/drawing/2014/main" xmlns="" id="{20F62097-E763-4CE5-BD35-47334EC49867}"/>
              </a:ext>
            </a:extLst>
          </p:cNvPr>
          <p:cNvPicPr>
            <a:picLocks noGrp="1" noChangeAspect="1"/>
          </p:cNvPicPr>
          <p:nvPr>
            <p:ph idx="1"/>
          </p:nvPr>
        </p:nvPicPr>
        <p:blipFill>
          <a:blip r:embed="rId2"/>
          <a:stretch>
            <a:fillRect/>
          </a:stretch>
        </p:blipFill>
        <p:spPr>
          <a:xfrm>
            <a:off x="6526090" y="2256669"/>
            <a:ext cx="4876800" cy="32480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矩形 4">
            <a:extLst>
              <a:ext uri="{FF2B5EF4-FFF2-40B4-BE49-F238E27FC236}">
                <a16:creationId xmlns:a16="http://schemas.microsoft.com/office/drawing/2014/main" xmlns="" id="{DAD0AB09-F3A4-4DE8-8EB8-4FBE737D39DA}"/>
              </a:ext>
            </a:extLst>
          </p:cNvPr>
          <p:cNvSpPr/>
          <p:nvPr/>
        </p:nvSpPr>
        <p:spPr>
          <a:xfrm>
            <a:off x="1856509" y="2025908"/>
            <a:ext cx="4239491" cy="3539430"/>
          </a:xfrm>
          <a:prstGeom prst="rect">
            <a:avLst/>
          </a:prstGeom>
        </p:spPr>
        <p:txBody>
          <a:bodyPr wrap="square">
            <a:spAutoFit/>
          </a:bodyPr>
          <a:lstStyle/>
          <a:p>
            <a:r>
              <a:rPr lang="zh-TW" altLang="en-US" sz="2800" dirty="0"/>
              <a:t>面積</a:t>
            </a:r>
            <a:r>
              <a:rPr lang="en-US" altLang="zh-TW" sz="2800" dirty="0"/>
              <a:t>130</a:t>
            </a:r>
            <a:r>
              <a:rPr lang="zh-TW" altLang="en-US" sz="2800" dirty="0"/>
              <a:t>公頃。</a:t>
            </a:r>
            <a:endParaRPr lang="en-US" altLang="zh-TW" sz="2800" dirty="0"/>
          </a:p>
          <a:p>
            <a:r>
              <a:rPr lang="zh-TW" altLang="en-US" sz="2800" dirty="0"/>
              <a:t>每年有許多候鳥來此過冬或作為</a:t>
            </a:r>
            <a:r>
              <a:rPr lang="zh-TW" altLang="en-US" sz="2800" dirty="0">
                <a:solidFill>
                  <a:srgbClr val="00B050"/>
                </a:solidFill>
              </a:rPr>
              <a:t>候鳥</a:t>
            </a:r>
            <a:r>
              <a:rPr lang="zh-TW" altLang="en-US" sz="2800" dirty="0"/>
              <a:t>南遷時中繼站，來此補充食物，為亞洲到澳洲間候鳥</a:t>
            </a:r>
            <a:r>
              <a:rPr lang="zh-TW" altLang="en-US" sz="2800" dirty="0">
                <a:solidFill>
                  <a:srgbClr val="00B050"/>
                </a:solidFill>
              </a:rPr>
              <a:t>遷徙的重要棲地</a:t>
            </a:r>
            <a:r>
              <a:rPr lang="zh-TW" altLang="en-US" sz="2800" dirty="0"/>
              <a:t>；每年五至六月高蹺鴴於此區繁殖，為高蹺鴴在台灣繁殖的最大的繁殖場。</a:t>
            </a:r>
          </a:p>
        </p:txBody>
      </p:sp>
    </p:spTree>
    <p:extLst>
      <p:ext uri="{BB962C8B-B14F-4D97-AF65-F5344CB8AC3E}">
        <p14:creationId xmlns:p14="http://schemas.microsoft.com/office/powerpoint/2010/main" val="1275007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xmlns="" id="{68F35FE5-0290-47F2-B7E6-3CC40E48D781}"/>
              </a:ext>
            </a:extLst>
          </p:cNvPr>
          <p:cNvSpPr>
            <a:spLocks noGrp="1"/>
          </p:cNvSpPr>
          <p:nvPr>
            <p:ph type="title"/>
          </p:nvPr>
        </p:nvSpPr>
        <p:spPr>
          <a:xfrm>
            <a:off x="872267" y="237067"/>
            <a:ext cx="1041200" cy="6045199"/>
          </a:xfrm>
        </p:spPr>
        <p:txBody>
          <a:bodyPr rtlCol="0">
            <a:normAutofit fontScale="90000"/>
          </a:bodyPr>
          <a:lstStyle/>
          <a:p>
            <a:pPr rtl="0"/>
            <a:r>
              <a:rPr lang="zh-TW" altLang="en-US" sz="6600" b="1" dirty="0" smtClean="0">
                <a:solidFill>
                  <a:srgbClr val="C00000"/>
                </a:solidFill>
                <a:latin typeface="Microsoft JhengHei UI" panose="020B0604030504040204" pitchFamily="34" charset="-120"/>
                <a:ea typeface="Microsoft JhengHei UI" panose="020B0604030504040204" pitchFamily="34" charset="-120"/>
                <a:sym typeface="Microsoft JhengHei UI" panose="020B0604030504040204" pitchFamily="34" charset="-120"/>
              </a:rPr>
              <a:t>全世界台江最多</a:t>
            </a:r>
            <a:endParaRPr lang="zh-TW" altLang="en-US" sz="6600" b="1" dirty="0">
              <a:solidFill>
                <a:srgbClr val="C00000"/>
              </a:solidFill>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4" name="投影片編號預留位置 3">
            <a:extLst>
              <a:ext uri="{FF2B5EF4-FFF2-40B4-BE49-F238E27FC236}">
                <a16:creationId xmlns:a16="http://schemas.microsoft.com/office/drawing/2014/main" xmlns="" id="{48AB8A96-4ECB-445D-90F1-4C7E558D2A8A}"/>
              </a:ext>
            </a:extLst>
          </p:cNvPr>
          <p:cNvSpPr>
            <a:spLocks noGrp="1"/>
          </p:cNvSpPr>
          <p:nvPr>
            <p:ph type="sldNum" sz="quarter" idx="11"/>
          </p:nvPr>
        </p:nvSpPr>
        <p:spPr/>
        <p:txBody>
          <a:bodyPr rtlCol="0"/>
          <a:lstStyle/>
          <a:p>
            <a:pPr rtl="0"/>
            <a:fld id="{19B51A1E-902D-48AF-9020-955120F399B6}" type="slidenum">
              <a:rPr lang="en-US" altLang="zh-TW" smtClean="0">
                <a:latin typeface="Microsoft JhengHei UI" panose="020B0604030504040204" pitchFamily="34" charset="-120"/>
                <a:ea typeface="Microsoft JhengHei UI" panose="020B0604030504040204" pitchFamily="34" charset="-120"/>
                <a:sym typeface="Microsoft JhengHei UI" panose="020B0604030504040204" pitchFamily="34" charset="-120"/>
              </a:rPr>
              <a:pPr rtl="0"/>
              <a:t>11</a:t>
            </a:fld>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pic>
        <p:nvPicPr>
          <p:cNvPr id="2051" name="Picture 3"/>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5502" r="5502"/>
          <a:stretch>
            <a:fillRect/>
          </a:stretch>
        </p:blipFill>
        <p:spPr bwMode="auto">
          <a:xfrm>
            <a:off x="4131426" y="1430283"/>
            <a:ext cx="6201294" cy="4280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5014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1"/>
          </p:nvPr>
        </p:nvSpPr>
        <p:spPr/>
        <p:txBody>
          <a:bodyPr/>
          <a:lstStyle/>
          <a:p>
            <a:fld id="{19B51A1E-902D-48AF-9020-955120F399B6}" type="slidenum">
              <a:rPr lang="en-US" altLang="zh-TW" smtClean="0"/>
              <a:pPr/>
              <a:t>12</a:t>
            </a:fld>
            <a:endParaRPr lang="zh-TW" altLang="en-US" dirty="0"/>
          </a:p>
        </p:txBody>
      </p:sp>
      <p:pic>
        <p:nvPicPr>
          <p:cNvPr id="11" name="圖片版面配置區 10"/>
          <p:cNvPicPr>
            <a:picLocks noGrp="1" noChangeAspect="1"/>
          </p:cNvPicPr>
          <p:nvPr>
            <p:ph type="pic" sz="quarter" idx="12"/>
          </p:nvPr>
        </p:nvPicPr>
        <p:blipFill>
          <a:blip r:embed="rId2"/>
          <a:srcRect t="38" b="38"/>
          <a:stretch>
            <a:fillRect/>
          </a:stretch>
        </p:blipFill>
        <p:spPr>
          <a:prstGeom prst="rect">
            <a:avLst/>
          </a:prstGeom>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14" y="661455"/>
            <a:ext cx="5168880" cy="29047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882785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11317" y="466167"/>
            <a:ext cx="8911687" cy="5851505"/>
          </a:xfrm>
        </p:spPr>
        <p:txBody>
          <a:bodyPr>
            <a:normAutofit/>
          </a:bodyPr>
          <a:lstStyle/>
          <a:p>
            <a:pPr algn="ctr"/>
            <a:r>
              <a:rPr lang="zh-TW" altLang="en-US" sz="7200" dirty="0"/>
              <a:t>黑面琵鷺</a:t>
            </a:r>
            <a:r>
              <a:rPr lang="en-US" altLang="zh-TW" sz="7200" dirty="0"/>
              <a:t/>
            </a:r>
            <a:br>
              <a:rPr lang="en-US" altLang="zh-TW" sz="7200" dirty="0"/>
            </a:br>
            <a:endParaRPr lang="zh-TW" altLang="en-US" sz="7200" dirty="0"/>
          </a:p>
        </p:txBody>
      </p:sp>
      <p:pic>
        <p:nvPicPr>
          <p:cNvPr id="1028" name="Picture 4" descr="ãé»é¢çµé·ºãçåçæå°çµæ"/>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01884" y="2435628"/>
            <a:ext cx="5100781" cy="3185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矩形 4"/>
          <p:cNvSpPr/>
          <p:nvPr/>
        </p:nvSpPr>
        <p:spPr>
          <a:xfrm>
            <a:off x="7879235" y="2310629"/>
            <a:ext cx="3219796" cy="3539430"/>
          </a:xfrm>
          <a:prstGeom prst="rect">
            <a:avLst/>
          </a:prstGeom>
        </p:spPr>
        <p:txBody>
          <a:bodyPr wrap="square">
            <a:spAutoFit/>
          </a:bodyPr>
          <a:lstStyle/>
          <a:p>
            <a:r>
              <a:rPr lang="zh-TW" altLang="en-US" sz="2800" dirty="0">
                <a:solidFill>
                  <a:srgbClr val="0066CC"/>
                </a:solidFill>
                <a:latin typeface="Arial" panose="020B0604020202020204" pitchFamily="34" charset="0"/>
              </a:rPr>
              <a:t>黑面琵鷺是全球瀕危鳥種，總數量不超過</a:t>
            </a:r>
            <a:r>
              <a:rPr lang="en-US" altLang="zh-TW" sz="2800" dirty="0">
                <a:solidFill>
                  <a:srgbClr val="0066CC"/>
                </a:solidFill>
                <a:latin typeface="Arial" panose="020B0604020202020204" pitchFamily="34" charset="0"/>
              </a:rPr>
              <a:t>3000</a:t>
            </a:r>
            <a:r>
              <a:rPr lang="zh-TW" altLang="en-US" sz="2800" dirty="0">
                <a:solidFill>
                  <a:srgbClr val="0066CC"/>
                </a:solidFill>
                <a:latin typeface="Arial" panose="020B0604020202020204" pitchFamily="34" charset="0"/>
              </a:rPr>
              <a:t>隻，</a:t>
            </a:r>
            <a:r>
              <a:rPr lang="zh-TW" altLang="en-US" sz="2800" dirty="0">
                <a:solidFill>
                  <a:srgbClr val="00B050"/>
                </a:solidFill>
                <a:latin typeface="Arial" panose="020B0604020202020204" pitchFamily="34" charset="0"/>
              </a:rPr>
              <a:t>台江地區</a:t>
            </a:r>
            <a:r>
              <a:rPr lang="zh-TW" altLang="en-US" sz="2800" dirty="0">
                <a:solidFill>
                  <a:srgbClr val="0066CC"/>
                </a:solidFill>
                <a:latin typeface="Arial" panose="020B0604020202020204" pitchFamily="34" charset="0"/>
              </a:rPr>
              <a:t>是目前</a:t>
            </a:r>
            <a:r>
              <a:rPr lang="zh-TW" altLang="en-US" sz="2800" dirty="0">
                <a:solidFill>
                  <a:srgbClr val="00B050"/>
                </a:solidFill>
                <a:latin typeface="Arial" panose="020B0604020202020204" pitchFamily="34" charset="0"/>
              </a:rPr>
              <a:t>全世界</a:t>
            </a:r>
            <a:r>
              <a:rPr lang="zh-TW" altLang="en-US" sz="2800" dirty="0">
                <a:solidFill>
                  <a:srgbClr val="0066CC"/>
                </a:solidFill>
                <a:latin typeface="Arial" panose="020B0604020202020204" pitchFamily="34" charset="0"/>
              </a:rPr>
              <a:t>黑面琵鷺數量</a:t>
            </a:r>
            <a:r>
              <a:rPr lang="zh-TW" altLang="en-US" sz="2800" dirty="0">
                <a:solidFill>
                  <a:srgbClr val="00B050"/>
                </a:solidFill>
                <a:latin typeface="Arial" panose="020B0604020202020204" pitchFamily="34" charset="0"/>
              </a:rPr>
              <a:t>最多的</a:t>
            </a:r>
            <a:r>
              <a:rPr lang="zh-TW" altLang="en-US" sz="2800" dirty="0">
                <a:solidFill>
                  <a:srgbClr val="0066CC"/>
                </a:solidFill>
                <a:latin typeface="Arial" panose="020B0604020202020204" pitchFamily="34" charset="0"/>
              </a:rPr>
              <a:t>度冬棲息地，近年度冬最大數量幾乎都在</a:t>
            </a:r>
            <a:r>
              <a:rPr lang="en-US" altLang="zh-TW" sz="2800" dirty="0">
                <a:solidFill>
                  <a:srgbClr val="0066CC"/>
                </a:solidFill>
                <a:latin typeface="Arial" panose="020B0604020202020204" pitchFamily="34" charset="0"/>
              </a:rPr>
              <a:t>1000</a:t>
            </a:r>
            <a:r>
              <a:rPr lang="zh-TW" altLang="en-US" sz="2800" dirty="0">
                <a:solidFill>
                  <a:srgbClr val="0066CC"/>
                </a:solidFill>
                <a:latin typeface="Arial" panose="020B0604020202020204" pitchFamily="34" charset="0"/>
              </a:rPr>
              <a:t>隻以上。</a:t>
            </a:r>
            <a:endParaRPr lang="zh-TW" altLang="en-US" sz="2800" dirty="0"/>
          </a:p>
        </p:txBody>
      </p:sp>
      <p:sp>
        <p:nvSpPr>
          <p:cNvPr id="3" name="矩形 2">
            <a:extLst>
              <a:ext uri="{FF2B5EF4-FFF2-40B4-BE49-F238E27FC236}">
                <a16:creationId xmlns:a16="http://schemas.microsoft.com/office/drawing/2014/main" xmlns="" id="{0F56B706-ED4A-4300-9B82-C4EEF107A0C4}"/>
              </a:ext>
            </a:extLst>
          </p:cNvPr>
          <p:cNvSpPr/>
          <p:nvPr/>
        </p:nvSpPr>
        <p:spPr>
          <a:xfrm>
            <a:off x="2601884" y="5948340"/>
            <a:ext cx="5931432" cy="369332"/>
          </a:xfrm>
          <a:prstGeom prst="rect">
            <a:avLst/>
          </a:prstGeom>
        </p:spPr>
        <p:txBody>
          <a:bodyPr wrap="none">
            <a:spAutoFit/>
          </a:bodyPr>
          <a:lstStyle/>
          <a:p>
            <a:r>
              <a:rPr lang="en-US" altLang="zh-TW" dirty="0">
                <a:solidFill>
                  <a:srgbClr val="FF0000"/>
                </a:solidFill>
                <a:hlinkClick r:id="rId4"/>
              </a:rPr>
              <a:t>https://</a:t>
            </a:r>
            <a:r>
              <a:rPr lang="en-US" altLang="zh-TW" dirty="0" err="1">
                <a:solidFill>
                  <a:srgbClr val="FF0000"/>
                </a:solidFill>
                <a:hlinkClick r:id="rId4"/>
              </a:rPr>
              <a:t>www.youtube.com</a:t>
            </a:r>
            <a:r>
              <a:rPr lang="en-US" altLang="zh-TW" dirty="0">
                <a:solidFill>
                  <a:srgbClr val="FF0000"/>
                </a:solidFill>
                <a:hlinkClick r:id="rId4"/>
              </a:rPr>
              <a:t>/</a:t>
            </a:r>
            <a:r>
              <a:rPr lang="en-US" altLang="zh-TW" dirty="0" err="1">
                <a:solidFill>
                  <a:srgbClr val="FF0000"/>
                </a:solidFill>
                <a:hlinkClick r:id="rId4"/>
              </a:rPr>
              <a:t>watch?v</a:t>
            </a:r>
            <a:r>
              <a:rPr lang="en-US" altLang="zh-TW" dirty="0">
                <a:solidFill>
                  <a:srgbClr val="FF0000"/>
                </a:solidFill>
                <a:hlinkClick r:id="rId4"/>
              </a:rPr>
              <a:t>=</a:t>
            </a:r>
            <a:r>
              <a:rPr lang="en-US" altLang="zh-TW" dirty="0" err="1">
                <a:solidFill>
                  <a:srgbClr val="FF0000"/>
                </a:solidFill>
                <a:hlinkClick r:id="rId4"/>
              </a:rPr>
              <a:t>oGpEUPs7Xh0</a:t>
            </a:r>
            <a:endParaRPr lang="zh-TW" altLang="en-US" dirty="0">
              <a:solidFill>
                <a:srgbClr val="FF0000"/>
              </a:solidFill>
            </a:endParaRPr>
          </a:p>
        </p:txBody>
      </p:sp>
      <p:pic>
        <p:nvPicPr>
          <p:cNvPr id="4" name="線上媒體 3" title="￣ﾀﾐ￥ﾏﾰ￦ﾱﾟ￣ﾀﾑ￩ﾢﾨ￤ﾸﾭ￦ﾗﾅ￨ﾀﾅ - ￩ﾻﾑ￩ﾝﾢ￧ﾐﾵ￩ﾷﾺ (3￥ﾈﾆ￩ﾐﾘ￥ﾜﾋ￨ﾪﾞ￧ﾉﾈ)">
            <a:hlinkClick r:id="" action="ppaction://media"/>
            <a:extLst>
              <a:ext uri="{FF2B5EF4-FFF2-40B4-BE49-F238E27FC236}">
                <a16:creationId xmlns:a16="http://schemas.microsoft.com/office/drawing/2014/main" xmlns="" id="{90E87177-DBB0-4050-BA37-5E6FB9FF6FEA}"/>
              </a:ext>
            </a:extLst>
          </p:cNvPr>
          <p:cNvPicPr>
            <a:picLocks noRot="1" noChangeAspect="1"/>
          </p:cNvPicPr>
          <p:nvPr>
            <a:videoFile r:link="rId1"/>
          </p:nvPr>
        </p:nvPicPr>
        <p:blipFill>
          <a:blip r:embed="rId5"/>
          <a:stretch>
            <a:fillRect/>
          </a:stretch>
        </p:blipFill>
        <p:spPr>
          <a:xfrm>
            <a:off x="1707208" y="2365844"/>
            <a:ext cx="6096000" cy="3429000"/>
          </a:xfrm>
          <a:prstGeom prst="rect">
            <a:avLst/>
          </a:prstGeom>
        </p:spPr>
      </p:pic>
    </p:spTree>
    <p:extLst>
      <p:ext uri="{BB962C8B-B14F-4D97-AF65-F5344CB8AC3E}">
        <p14:creationId xmlns:p14="http://schemas.microsoft.com/office/powerpoint/2010/main" val="180368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display="0">
                  <p:stCondLst>
                    <p:cond delay="indefinite"/>
                  </p:stCondLst>
                </p:cTn>
                <p:tgtEl>
                  <p:spTgt spid="4"/>
                </p:tgtEl>
              </p:cMediaNode>
            </p:vide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3C76D9F-7054-4433-AB82-D1DAADE52F5E}"/>
              </a:ext>
            </a:extLst>
          </p:cNvPr>
          <p:cNvSpPr>
            <a:spLocks noGrp="1"/>
          </p:cNvSpPr>
          <p:nvPr>
            <p:ph type="title"/>
          </p:nvPr>
        </p:nvSpPr>
        <p:spPr/>
        <p:txBody>
          <a:bodyPr>
            <a:normAutofit/>
          </a:bodyPr>
          <a:lstStyle/>
          <a:p>
            <a:pPr algn="ctr"/>
            <a:r>
              <a:rPr lang="zh-TW" altLang="en-US" sz="7200" dirty="0"/>
              <a:t>高蹺鴴</a:t>
            </a:r>
          </a:p>
        </p:txBody>
      </p:sp>
      <p:sp>
        <p:nvSpPr>
          <p:cNvPr id="3" name="內容版面配置區 2">
            <a:extLst>
              <a:ext uri="{FF2B5EF4-FFF2-40B4-BE49-F238E27FC236}">
                <a16:creationId xmlns:a16="http://schemas.microsoft.com/office/drawing/2014/main" xmlns="" id="{D915137A-12F0-486F-903E-124051F32CA6}"/>
              </a:ext>
            </a:extLst>
          </p:cNvPr>
          <p:cNvSpPr>
            <a:spLocks noGrp="1"/>
          </p:cNvSpPr>
          <p:nvPr>
            <p:ph idx="1"/>
          </p:nvPr>
        </p:nvSpPr>
        <p:spPr>
          <a:xfrm>
            <a:off x="923277" y="1615735"/>
            <a:ext cx="5560650" cy="5069150"/>
          </a:xfrm>
        </p:spPr>
        <p:txBody>
          <a:bodyPr>
            <a:noAutofit/>
          </a:bodyPr>
          <a:lstStyle/>
          <a:p>
            <a:r>
              <a:rPr lang="zh-TW" altLang="en-US" sz="2800" dirty="0"/>
              <a:t>生長：</a:t>
            </a:r>
            <a:r>
              <a:rPr lang="en-US" altLang="zh-TW" sz="2800" dirty="0" err="1"/>
              <a:t>35~40cm</a:t>
            </a:r>
            <a:endParaRPr lang="en-US" altLang="zh-TW" sz="2800" dirty="0"/>
          </a:p>
          <a:p>
            <a:r>
              <a:rPr lang="zh-TW" altLang="en-US" sz="2800" dirty="0"/>
              <a:t>生態習性：出現於</a:t>
            </a:r>
            <a:r>
              <a:rPr lang="zh-TW" altLang="en-US" sz="2800" dirty="0">
                <a:solidFill>
                  <a:srgbClr val="00B050"/>
                </a:solidFill>
              </a:rPr>
              <a:t>濱海濕地</a:t>
            </a:r>
            <a:r>
              <a:rPr lang="zh-TW" altLang="en-US" sz="2800" dirty="0"/>
              <a:t>。通常成小群出現，</a:t>
            </a:r>
            <a:r>
              <a:rPr lang="zh-TW" altLang="en-US" sz="2800" dirty="0">
                <a:solidFill>
                  <a:srgbClr val="00B050"/>
                </a:solidFill>
              </a:rPr>
              <a:t>冬季</a:t>
            </a:r>
            <a:r>
              <a:rPr lang="zh-TW" altLang="en-US" sz="2800" dirty="0"/>
              <a:t>時數量更多。通常以魚類、小型無脊椎動物、甲殼類或蝌蚪為食；飛行時會發出刺耳的「</a:t>
            </a:r>
            <a:r>
              <a:rPr lang="en-US" altLang="zh-TW" sz="2800" dirty="0" err="1"/>
              <a:t>ke~ke</a:t>
            </a:r>
            <a:r>
              <a:rPr lang="en-US" altLang="zh-TW" sz="2800" dirty="0"/>
              <a:t>~~</a:t>
            </a:r>
            <a:r>
              <a:rPr lang="zh-TW" altLang="en-US" sz="2800" dirty="0"/>
              <a:t>」聲。</a:t>
            </a:r>
          </a:p>
          <a:p>
            <a:r>
              <a:rPr lang="zh-TW" altLang="en-US" sz="2800" dirty="0"/>
              <a:t>形態特徵：腳細長且呈鮮紅色之涉禽。幼鳥背部與翅膀帶有褐色鱗斑。成鳥嘴喙黑，幼鳥嘴部粉紅；成鳥腳紅，幼鳥腳粉紅，眼紅色。</a:t>
            </a:r>
          </a:p>
        </p:txBody>
      </p:sp>
      <p:pic>
        <p:nvPicPr>
          <p:cNvPr id="4" name="圖片 3">
            <a:extLst>
              <a:ext uri="{FF2B5EF4-FFF2-40B4-BE49-F238E27FC236}">
                <a16:creationId xmlns:a16="http://schemas.microsoft.com/office/drawing/2014/main" xmlns="" id="{8E61D4DE-5785-450C-BA45-83539D8D3BEE}"/>
              </a:ext>
            </a:extLst>
          </p:cNvPr>
          <p:cNvPicPr>
            <a:picLocks noChangeAspect="1"/>
          </p:cNvPicPr>
          <p:nvPr/>
        </p:nvPicPr>
        <p:blipFill>
          <a:blip r:embed="rId3"/>
          <a:stretch>
            <a:fillRect/>
          </a:stretch>
        </p:blipFill>
        <p:spPr>
          <a:xfrm>
            <a:off x="7412854" y="1713390"/>
            <a:ext cx="4651899" cy="5069150"/>
          </a:xfrm>
          <a:prstGeom prst="rect">
            <a:avLst/>
          </a:prstGeom>
          <a:ln w="88900" cap="sq" cmpd="thickThin">
            <a:solidFill>
              <a:srgbClr val="000000"/>
            </a:solidFill>
            <a:prstDash val="solid"/>
            <a:miter lim="800000"/>
          </a:ln>
          <a:effectLst>
            <a:innerShdw blurRad="76200">
              <a:srgbClr val="000000"/>
            </a:innerShdw>
          </a:effectLst>
        </p:spPr>
      </p:pic>
      <p:pic>
        <p:nvPicPr>
          <p:cNvPr id="5" name="線上媒體 4" title="￩ﾫﾘ￨ﾹﾺ￩ﾴﾴ￩ﾛﾛ￩ﾳﾥ￥ﾇﾺ￧ﾔﾟ(￤ﾸﾉ)-bfpmv-0497">
            <a:hlinkClick r:id="" action="ppaction://media"/>
            <a:extLst>
              <a:ext uri="{FF2B5EF4-FFF2-40B4-BE49-F238E27FC236}">
                <a16:creationId xmlns:a16="http://schemas.microsoft.com/office/drawing/2014/main" xmlns="" id="{D13A514C-4116-4F45-B115-88341892A0D6}"/>
              </a:ext>
            </a:extLst>
          </p:cNvPr>
          <p:cNvPicPr>
            <a:picLocks noRot="1" noChangeAspect="1"/>
          </p:cNvPicPr>
          <p:nvPr>
            <a:videoFile r:link="rId1"/>
          </p:nvPr>
        </p:nvPicPr>
        <p:blipFill>
          <a:blip r:embed="rId4"/>
          <a:stretch>
            <a:fillRect/>
          </a:stretch>
        </p:blipFill>
        <p:spPr>
          <a:xfrm>
            <a:off x="4849091" y="1615735"/>
            <a:ext cx="7342909" cy="5166805"/>
          </a:xfrm>
          <a:prstGeom prst="rect">
            <a:avLst/>
          </a:prstGeom>
        </p:spPr>
      </p:pic>
    </p:spTree>
    <p:extLst>
      <p:ext uri="{BB962C8B-B14F-4D97-AF65-F5344CB8AC3E}">
        <p14:creationId xmlns:p14="http://schemas.microsoft.com/office/powerpoint/2010/main" val="1143408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display="0">
                  <p:stCondLst>
                    <p:cond delay="indefinite"/>
                  </p:stCondLst>
                </p:cTn>
                <p:tgtEl>
                  <p:spTgt spid="5"/>
                </p:tgtEl>
              </p:cMediaNode>
            </p:vide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91C914B-0DF4-48A9-8D36-9EC626971937}"/>
              </a:ext>
            </a:extLst>
          </p:cNvPr>
          <p:cNvSpPr>
            <a:spLocks noGrp="1"/>
          </p:cNvSpPr>
          <p:nvPr>
            <p:ph type="title"/>
          </p:nvPr>
        </p:nvSpPr>
        <p:spPr/>
        <p:txBody>
          <a:bodyPr/>
          <a:lstStyle/>
          <a:p>
            <a:pPr algn="ctr"/>
            <a:r>
              <a:rPr lang="zh-TW" altLang="en-US" sz="7200" dirty="0"/>
              <a:t>紅冠水雞</a:t>
            </a:r>
            <a:r>
              <a:rPr lang="zh-TW" altLang="en-US" dirty="0"/>
              <a:t> </a:t>
            </a:r>
          </a:p>
        </p:txBody>
      </p:sp>
      <p:sp>
        <p:nvSpPr>
          <p:cNvPr id="3" name="內容版面配置區 2">
            <a:extLst>
              <a:ext uri="{FF2B5EF4-FFF2-40B4-BE49-F238E27FC236}">
                <a16:creationId xmlns:a16="http://schemas.microsoft.com/office/drawing/2014/main" xmlns="" id="{0AC317A7-2741-4B14-BC03-1FCAFF48ADCF}"/>
              </a:ext>
            </a:extLst>
          </p:cNvPr>
          <p:cNvSpPr>
            <a:spLocks noGrp="1"/>
          </p:cNvSpPr>
          <p:nvPr>
            <p:ph idx="1"/>
          </p:nvPr>
        </p:nvSpPr>
        <p:spPr>
          <a:xfrm>
            <a:off x="1686758" y="1905000"/>
            <a:ext cx="5101970" cy="4953000"/>
          </a:xfrm>
        </p:spPr>
        <p:txBody>
          <a:bodyPr>
            <a:noAutofit/>
          </a:bodyPr>
          <a:lstStyle/>
          <a:p>
            <a:r>
              <a:rPr lang="zh-TW" altLang="en-US" sz="2800" dirty="0">
                <a:solidFill>
                  <a:srgbClr val="00B050"/>
                </a:solidFill>
              </a:rPr>
              <a:t>身　　長</a:t>
            </a:r>
            <a:r>
              <a:rPr lang="zh-TW" altLang="en-US" sz="2800" dirty="0"/>
              <a:t>：</a:t>
            </a:r>
            <a:r>
              <a:rPr lang="en-US" altLang="zh-TW" sz="2800" dirty="0" err="1"/>
              <a:t>30~38cm</a:t>
            </a:r>
            <a:endParaRPr lang="en-US" altLang="zh-TW" sz="2800" dirty="0"/>
          </a:p>
          <a:p>
            <a:r>
              <a:rPr lang="zh-TW" altLang="en-US" sz="2800" dirty="0">
                <a:solidFill>
                  <a:srgbClr val="00B050"/>
                </a:solidFill>
              </a:rPr>
              <a:t>生態習性</a:t>
            </a:r>
            <a:r>
              <a:rPr lang="zh-TW" altLang="en-US" sz="2800" dirty="0"/>
              <a:t>：出現於</a:t>
            </a:r>
            <a:r>
              <a:rPr lang="zh-TW" altLang="en-US" sz="2800" dirty="0">
                <a:solidFill>
                  <a:srgbClr val="FFC000"/>
                </a:solidFill>
              </a:rPr>
              <a:t>濕地</a:t>
            </a:r>
            <a:r>
              <a:rPr lang="zh-TW" altLang="en-US" sz="2800" dirty="0"/>
              <a:t>，大</a:t>
            </a:r>
            <a:r>
              <a:rPr lang="zh-TW" altLang="en-US" sz="2800" dirty="0">
                <a:solidFill>
                  <a:srgbClr val="FFC000"/>
                </a:solidFill>
              </a:rPr>
              <a:t>群聚</a:t>
            </a:r>
            <a:r>
              <a:rPr lang="zh-TW" altLang="en-US" sz="2800" dirty="0"/>
              <a:t>集覓食。雜食性</a:t>
            </a:r>
            <a:endParaRPr lang="en-US" altLang="zh-TW" sz="2800" dirty="0"/>
          </a:p>
          <a:p>
            <a:r>
              <a:rPr lang="zh-TW" altLang="en-US" sz="2800" dirty="0">
                <a:solidFill>
                  <a:srgbClr val="00B050"/>
                </a:solidFill>
              </a:rPr>
              <a:t>形態特徵</a:t>
            </a:r>
            <a:r>
              <a:rPr lang="zh-TW" altLang="en-US" sz="2800" dirty="0"/>
              <a:t>：額板突出呈鮮紅色的黑色中型秧雞。嘴尖端黃色。全身大致為黑色，腹側有白色條紋，尾 下覆羽兩側白色。腳黃綠色，脛部上端紅色。</a:t>
            </a:r>
            <a:r>
              <a:rPr lang="zh-TW" altLang="en-US" sz="2800" dirty="0">
                <a:solidFill>
                  <a:srgbClr val="00B0F0"/>
                </a:solidFill>
              </a:rPr>
              <a:t>幼鳥</a:t>
            </a:r>
            <a:r>
              <a:rPr lang="zh-TW" altLang="en-US" sz="2800" dirty="0"/>
              <a:t>則為</a:t>
            </a:r>
            <a:r>
              <a:rPr lang="zh-TW" altLang="en-US" sz="2800" dirty="0">
                <a:solidFill>
                  <a:srgbClr val="00B0F0"/>
                </a:solidFill>
              </a:rPr>
              <a:t>褐色</a:t>
            </a:r>
            <a:r>
              <a:rPr lang="zh-TW" altLang="en-US" sz="2800" dirty="0"/>
              <a:t>， 喉頸部顏色較淡，嘴灰色，無明顯紅額板。</a:t>
            </a:r>
          </a:p>
        </p:txBody>
      </p:sp>
      <p:pic>
        <p:nvPicPr>
          <p:cNvPr id="4" name="圖片 3">
            <a:extLst>
              <a:ext uri="{FF2B5EF4-FFF2-40B4-BE49-F238E27FC236}">
                <a16:creationId xmlns:a16="http://schemas.microsoft.com/office/drawing/2014/main" xmlns="" id="{B53AA50F-9875-438D-859A-683E25005A03}"/>
              </a:ext>
            </a:extLst>
          </p:cNvPr>
          <p:cNvPicPr>
            <a:picLocks noChangeAspect="1"/>
          </p:cNvPicPr>
          <p:nvPr/>
        </p:nvPicPr>
        <p:blipFill>
          <a:blip r:embed="rId3"/>
          <a:stretch>
            <a:fillRect/>
          </a:stretch>
        </p:blipFill>
        <p:spPr>
          <a:xfrm>
            <a:off x="7217546" y="2130641"/>
            <a:ext cx="4607510" cy="45187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線上媒體 4" title="￧ﾴﾅ￥ﾆﾠ￦ﾰﾴ￩ﾛﾞ￧ﾉﾹ￦ﾮﾊ￥ﾏﾫ￨ﾁﾲ">
            <a:hlinkClick r:id="" action="ppaction://media"/>
            <a:extLst>
              <a:ext uri="{FF2B5EF4-FFF2-40B4-BE49-F238E27FC236}">
                <a16:creationId xmlns:a16="http://schemas.microsoft.com/office/drawing/2014/main" xmlns="" id="{DB4AB4DD-A8A3-4D9F-9375-5C7C1FEB9413}"/>
              </a:ext>
            </a:extLst>
          </p:cNvPr>
          <p:cNvPicPr>
            <a:picLocks noRot="1" noChangeAspect="1"/>
          </p:cNvPicPr>
          <p:nvPr>
            <a:videoFile r:link="rId1"/>
          </p:nvPr>
        </p:nvPicPr>
        <p:blipFill>
          <a:blip r:embed="rId4"/>
          <a:stretch>
            <a:fillRect/>
          </a:stretch>
        </p:blipFill>
        <p:spPr>
          <a:xfrm>
            <a:off x="6899564" y="1922016"/>
            <a:ext cx="5218545" cy="4848239"/>
          </a:xfrm>
          <a:prstGeom prst="rect">
            <a:avLst/>
          </a:prstGeom>
        </p:spPr>
      </p:pic>
    </p:spTree>
    <p:extLst>
      <p:ext uri="{BB962C8B-B14F-4D97-AF65-F5344CB8AC3E}">
        <p14:creationId xmlns:p14="http://schemas.microsoft.com/office/powerpoint/2010/main" val="70094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display="0">
                  <p:stCondLst>
                    <p:cond delay="indefinite"/>
                  </p:stCondLst>
                </p:cTn>
                <p:tgtEl>
                  <p:spTgt spid="5"/>
                </p:tgtEl>
              </p:cMediaNode>
            </p:vide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0ADAFD7-BE97-4AD4-81CA-786D51C80B96}"/>
              </a:ext>
            </a:extLst>
          </p:cNvPr>
          <p:cNvSpPr>
            <a:spLocks noGrp="1"/>
          </p:cNvSpPr>
          <p:nvPr>
            <p:ph type="title"/>
          </p:nvPr>
        </p:nvSpPr>
        <p:spPr/>
        <p:txBody>
          <a:bodyPr>
            <a:normAutofit/>
          </a:bodyPr>
          <a:lstStyle/>
          <a:p>
            <a:pPr algn="ctr"/>
            <a:r>
              <a:rPr lang="zh-TW" altLang="en-US" sz="7200" dirty="0"/>
              <a:t>東方白鸛</a:t>
            </a:r>
          </a:p>
        </p:txBody>
      </p:sp>
      <p:sp>
        <p:nvSpPr>
          <p:cNvPr id="3" name="內容版面配置區 2">
            <a:extLst>
              <a:ext uri="{FF2B5EF4-FFF2-40B4-BE49-F238E27FC236}">
                <a16:creationId xmlns:a16="http://schemas.microsoft.com/office/drawing/2014/main" xmlns="" id="{B1E47AF8-2C6A-46F0-BADF-340D07A99A0B}"/>
              </a:ext>
            </a:extLst>
          </p:cNvPr>
          <p:cNvSpPr>
            <a:spLocks noGrp="1"/>
          </p:cNvSpPr>
          <p:nvPr>
            <p:ph idx="1"/>
          </p:nvPr>
        </p:nvSpPr>
        <p:spPr>
          <a:xfrm>
            <a:off x="7128768" y="1973801"/>
            <a:ext cx="4785064" cy="4533900"/>
          </a:xfrm>
        </p:spPr>
        <p:txBody>
          <a:bodyPr>
            <a:noAutofit/>
          </a:bodyPr>
          <a:lstStyle/>
          <a:p>
            <a:r>
              <a:rPr lang="zh-TW" altLang="en-US" sz="2800" dirty="0"/>
              <a:t>東方白鸛（學名：</a:t>
            </a:r>
            <a:r>
              <a:rPr lang="en-US" altLang="zh-TW" sz="2800" dirty="0"/>
              <a:t>Ciconia </a:t>
            </a:r>
            <a:r>
              <a:rPr lang="en-US" altLang="zh-TW" sz="2800" dirty="0" err="1"/>
              <a:t>boyciana</a:t>
            </a:r>
            <a:r>
              <a:rPr lang="ja-JP" altLang="en-US" sz="2800" dirty="0"/>
              <a:t>）</a:t>
            </a:r>
            <a:r>
              <a:rPr lang="zh-TW" altLang="en-US" sz="2800" dirty="0"/>
              <a:t>是一種大型涉禽，屬於鸛科鸛屬。與白鸛是近親，但比白鸛更大，體長</a:t>
            </a:r>
            <a:r>
              <a:rPr lang="en-US" altLang="zh-TW" sz="2800" dirty="0"/>
              <a:t>1.29</a:t>
            </a:r>
            <a:r>
              <a:rPr lang="zh-TW" altLang="en-US" sz="2800" dirty="0"/>
              <a:t>米，體重</a:t>
            </a:r>
            <a:r>
              <a:rPr lang="en-US" altLang="zh-TW" sz="2800" dirty="0"/>
              <a:t>4.4</a:t>
            </a:r>
            <a:r>
              <a:rPr lang="zh-TW" altLang="en-US" sz="2800" dirty="0"/>
              <a:t>千克，翼寬</a:t>
            </a:r>
            <a:r>
              <a:rPr lang="en-US" altLang="zh-TW" sz="2800" dirty="0"/>
              <a:t>2.22</a:t>
            </a:r>
            <a:r>
              <a:rPr lang="zh-TW" altLang="en-US" sz="2800" dirty="0"/>
              <a:t>米。與白鸛不同的是，除了翅膀為黑色外，東方白鸛的眼睛周圍還有一塊紅色的皮膚。虹膜為白色，喙部黑色。</a:t>
            </a:r>
          </a:p>
        </p:txBody>
      </p:sp>
      <p:pic>
        <p:nvPicPr>
          <p:cNvPr id="4" name="圖片 3">
            <a:extLst>
              <a:ext uri="{FF2B5EF4-FFF2-40B4-BE49-F238E27FC236}">
                <a16:creationId xmlns:a16="http://schemas.microsoft.com/office/drawing/2014/main" xmlns="" id="{F00ECF6D-CEE9-4A5D-ADE0-457E197C2C98}"/>
              </a:ext>
            </a:extLst>
          </p:cNvPr>
          <p:cNvPicPr>
            <a:picLocks noChangeAspect="1"/>
          </p:cNvPicPr>
          <p:nvPr/>
        </p:nvPicPr>
        <p:blipFill>
          <a:blip r:embed="rId3"/>
          <a:stretch>
            <a:fillRect/>
          </a:stretch>
        </p:blipFill>
        <p:spPr>
          <a:xfrm>
            <a:off x="2237173" y="1859501"/>
            <a:ext cx="4891595" cy="4762500"/>
          </a:xfrm>
          <a:prstGeom prst="rect">
            <a:avLst/>
          </a:prstGeom>
          <a:ln>
            <a:noFill/>
          </a:ln>
          <a:effectLst>
            <a:outerShdw blurRad="190500" algn="tl" rotWithShape="0">
              <a:srgbClr val="000000">
                <a:alpha val="70000"/>
              </a:srgbClr>
            </a:outerShdw>
          </a:effectLst>
        </p:spPr>
      </p:pic>
      <p:pic>
        <p:nvPicPr>
          <p:cNvPr id="5" name="線上媒體 4" title="Oriental Stork ￦ﾝﾱ￦ﾖﾹ￧ﾙﾽ￩ﾸﾛ">
            <a:hlinkClick r:id="" action="ppaction://media"/>
            <a:extLst>
              <a:ext uri="{FF2B5EF4-FFF2-40B4-BE49-F238E27FC236}">
                <a16:creationId xmlns:a16="http://schemas.microsoft.com/office/drawing/2014/main" xmlns="" id="{9B734728-E00D-4892-B730-03DACCBAB723}"/>
              </a:ext>
            </a:extLst>
          </p:cNvPr>
          <p:cNvPicPr>
            <a:picLocks noRot="1" noChangeAspect="1"/>
          </p:cNvPicPr>
          <p:nvPr>
            <a:videoFile r:link="rId1"/>
          </p:nvPr>
        </p:nvPicPr>
        <p:blipFill>
          <a:blip r:embed="rId4"/>
          <a:stretch>
            <a:fillRect/>
          </a:stretch>
        </p:blipFill>
        <p:spPr>
          <a:xfrm>
            <a:off x="766618" y="1859501"/>
            <a:ext cx="6362150" cy="4762500"/>
          </a:xfrm>
          <a:prstGeom prst="rect">
            <a:avLst/>
          </a:prstGeom>
        </p:spPr>
      </p:pic>
    </p:spTree>
    <p:extLst>
      <p:ext uri="{BB962C8B-B14F-4D97-AF65-F5344CB8AC3E}">
        <p14:creationId xmlns:p14="http://schemas.microsoft.com/office/powerpoint/2010/main" val="191914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display="0">
                  <p:stCondLst>
                    <p:cond delay="indefinite"/>
                  </p:stCondLst>
                </p:cTn>
                <p:tgtEl>
                  <p:spTgt spid="5"/>
                </p:tgtEl>
              </p:cMediaNode>
            </p:vide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1C89121-0264-4B70-9C37-15F59C8A469A}"/>
              </a:ext>
            </a:extLst>
          </p:cNvPr>
          <p:cNvSpPr>
            <a:spLocks noGrp="1"/>
          </p:cNvSpPr>
          <p:nvPr>
            <p:ph type="title"/>
          </p:nvPr>
        </p:nvSpPr>
        <p:spPr/>
        <p:txBody>
          <a:bodyPr>
            <a:normAutofit/>
          </a:bodyPr>
          <a:lstStyle/>
          <a:p>
            <a:pPr algn="ctr"/>
            <a:r>
              <a:rPr lang="zh-TW" altLang="en-US" sz="7200" dirty="0"/>
              <a:t>海茄冬</a:t>
            </a:r>
          </a:p>
        </p:txBody>
      </p:sp>
      <p:sp>
        <p:nvSpPr>
          <p:cNvPr id="3" name="內容版面配置區 2">
            <a:extLst>
              <a:ext uri="{FF2B5EF4-FFF2-40B4-BE49-F238E27FC236}">
                <a16:creationId xmlns:a16="http://schemas.microsoft.com/office/drawing/2014/main" xmlns="" id="{D325129A-05B6-4B86-954C-1039540EE4B0}"/>
              </a:ext>
            </a:extLst>
          </p:cNvPr>
          <p:cNvSpPr>
            <a:spLocks noGrp="1"/>
          </p:cNvSpPr>
          <p:nvPr>
            <p:ph idx="1"/>
          </p:nvPr>
        </p:nvSpPr>
        <p:spPr>
          <a:xfrm>
            <a:off x="7821228" y="2456268"/>
            <a:ext cx="4181382" cy="3777622"/>
          </a:xfrm>
        </p:spPr>
        <p:txBody>
          <a:bodyPr>
            <a:noAutofit/>
          </a:bodyPr>
          <a:lstStyle/>
          <a:p>
            <a:r>
              <a:rPr lang="zh-TW" altLang="en-US" sz="2800" dirty="0"/>
              <a:t>濱海的灌木或喬木，高可達 </a:t>
            </a:r>
            <a:r>
              <a:rPr lang="en-US" altLang="zh-TW" sz="2800" dirty="0"/>
              <a:t>8 </a:t>
            </a:r>
            <a:r>
              <a:rPr lang="zh-TW" altLang="en-US" sz="2800" dirty="0"/>
              <a:t>公尺；樹皮薄，平滑，灰褐色，常作痂片狀剝離；嫩枝有毛。</a:t>
            </a:r>
            <a:r>
              <a:rPr lang="zh-TW" altLang="en-US" sz="2800" dirty="0">
                <a:solidFill>
                  <a:srgbClr val="00B0F0"/>
                </a:solidFill>
              </a:rPr>
              <a:t>具有呼吸根和支持根</a:t>
            </a:r>
            <a:r>
              <a:rPr lang="zh-TW" altLang="en-US" sz="2800" dirty="0"/>
              <a:t>。葉對生、花黃色。本種之主要特點為莖幹四周之地下根具有多數向上細長如棒之呼吸根；</a:t>
            </a:r>
            <a:r>
              <a:rPr lang="zh-TW" altLang="en-US" sz="2800" dirty="0">
                <a:solidFill>
                  <a:srgbClr val="92D050"/>
                </a:solidFill>
              </a:rPr>
              <a:t>果實不為胎生</a:t>
            </a:r>
            <a:r>
              <a:rPr lang="zh-TW" altLang="en-US" sz="2800" dirty="0"/>
              <a:t>。</a:t>
            </a:r>
          </a:p>
        </p:txBody>
      </p:sp>
      <p:pic>
        <p:nvPicPr>
          <p:cNvPr id="4" name="圖片 3">
            <a:extLst>
              <a:ext uri="{FF2B5EF4-FFF2-40B4-BE49-F238E27FC236}">
                <a16:creationId xmlns:a16="http://schemas.microsoft.com/office/drawing/2014/main" xmlns="" id="{5EA38E92-AAD8-4ECF-BAD5-03658C55B2DE}"/>
              </a:ext>
            </a:extLst>
          </p:cNvPr>
          <p:cNvPicPr>
            <a:picLocks noChangeAspect="1"/>
          </p:cNvPicPr>
          <p:nvPr/>
        </p:nvPicPr>
        <p:blipFill>
          <a:blip r:embed="rId2"/>
          <a:stretch>
            <a:fillRect/>
          </a:stretch>
        </p:blipFill>
        <p:spPr>
          <a:xfrm>
            <a:off x="1524000" y="2068497"/>
            <a:ext cx="6297228" cy="4789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8123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EC40BA7-5950-482C-A10F-AC38545C09BC}"/>
              </a:ext>
            </a:extLst>
          </p:cNvPr>
          <p:cNvSpPr>
            <a:spLocks noGrp="1"/>
          </p:cNvSpPr>
          <p:nvPr>
            <p:ph type="title"/>
          </p:nvPr>
        </p:nvSpPr>
        <p:spPr/>
        <p:txBody>
          <a:bodyPr>
            <a:normAutofit/>
          </a:bodyPr>
          <a:lstStyle/>
          <a:p>
            <a:pPr algn="ctr"/>
            <a:r>
              <a:rPr lang="zh-TW" altLang="en-US" sz="7200" dirty="0"/>
              <a:t>五梨跤</a:t>
            </a:r>
          </a:p>
        </p:txBody>
      </p:sp>
      <p:sp>
        <p:nvSpPr>
          <p:cNvPr id="3" name="內容版面配置區 2">
            <a:extLst>
              <a:ext uri="{FF2B5EF4-FFF2-40B4-BE49-F238E27FC236}">
                <a16:creationId xmlns:a16="http://schemas.microsoft.com/office/drawing/2014/main" xmlns="" id="{04899F16-2C51-4AAD-B0BB-BB9A5453BFA8}"/>
              </a:ext>
            </a:extLst>
          </p:cNvPr>
          <p:cNvSpPr>
            <a:spLocks noGrp="1"/>
          </p:cNvSpPr>
          <p:nvPr>
            <p:ph idx="1"/>
          </p:nvPr>
        </p:nvSpPr>
        <p:spPr>
          <a:xfrm>
            <a:off x="1455939" y="2133600"/>
            <a:ext cx="5273335" cy="4724400"/>
          </a:xfrm>
        </p:spPr>
        <p:txBody>
          <a:bodyPr>
            <a:normAutofit fontScale="47500" lnSpcReduction="20000"/>
          </a:bodyPr>
          <a:lstStyle/>
          <a:p>
            <a:r>
              <a:rPr lang="zh-TW" altLang="en-US" sz="5900" dirty="0"/>
              <a:t>五梨跤 ：學 名（ </a:t>
            </a:r>
            <a:r>
              <a:rPr lang="en-US" altLang="zh-TW" sz="5900" dirty="0"/>
              <a:t>Rhizophora </a:t>
            </a:r>
            <a:r>
              <a:rPr lang="en-US" altLang="zh-TW" sz="5900" dirty="0" err="1"/>
              <a:t>mucronata</a:t>
            </a:r>
            <a:r>
              <a:rPr lang="en-US" altLang="zh-TW" sz="5900" dirty="0"/>
              <a:t> Lam.</a:t>
            </a:r>
            <a:r>
              <a:rPr lang="zh-TW" altLang="en-US" sz="5900" dirty="0"/>
              <a:t>）</a:t>
            </a:r>
            <a:endParaRPr lang="en-US" altLang="zh-TW" sz="5900" dirty="0"/>
          </a:p>
          <a:p>
            <a:r>
              <a:rPr lang="zh-TW" altLang="en-US" sz="5900" dirty="0"/>
              <a:t>別    名： </a:t>
            </a:r>
            <a:r>
              <a:rPr lang="zh-TW" altLang="en-US" sz="5900" dirty="0">
                <a:solidFill>
                  <a:srgbClr val="00B0F0"/>
                </a:solidFill>
              </a:rPr>
              <a:t>紅海欖</a:t>
            </a:r>
          </a:p>
          <a:p>
            <a:r>
              <a:rPr lang="zh-TW" altLang="en-US" sz="5900" dirty="0"/>
              <a:t>分　佈： 生長在</a:t>
            </a:r>
            <a:r>
              <a:rPr lang="zh-TW" altLang="en-US" sz="5900" dirty="0">
                <a:solidFill>
                  <a:srgbClr val="00B0F0"/>
                </a:solidFill>
              </a:rPr>
              <a:t>河口沼澤地</a:t>
            </a:r>
            <a:r>
              <a:rPr lang="zh-TW" altLang="en-US" sz="5900" dirty="0"/>
              <a:t>，五梨跤</a:t>
            </a:r>
            <a:r>
              <a:rPr lang="en-US" altLang="zh-TW" sz="5900" dirty="0"/>
              <a:t>(</a:t>
            </a:r>
            <a:r>
              <a:rPr lang="zh-TW" altLang="en-US" sz="5900" dirty="0"/>
              <a:t>紅海欖</a:t>
            </a:r>
            <a:r>
              <a:rPr lang="en-US" altLang="zh-TW" sz="5900" dirty="0"/>
              <a:t>)</a:t>
            </a:r>
            <a:r>
              <a:rPr lang="zh-TW" altLang="en-US" sz="5900" dirty="0"/>
              <a:t>的數量最為稀少，主要分布在台南市的四草與四鯤身。</a:t>
            </a:r>
          </a:p>
          <a:p>
            <a:r>
              <a:rPr lang="zh-TW" altLang="en-US" sz="5900" dirty="0"/>
              <a:t>習　性： 喜陽光普照，不耐寒</a:t>
            </a:r>
          </a:p>
          <a:p>
            <a:r>
              <a:rPr lang="zh-TW" altLang="en-US" sz="5900" dirty="0"/>
              <a:t>台灣最典型的熱帶紅樹林樹種</a:t>
            </a:r>
            <a:endParaRPr lang="en-US" altLang="zh-TW" sz="5900" dirty="0"/>
          </a:p>
          <a:p>
            <a:r>
              <a:rPr lang="zh-TW" altLang="en-US" sz="5900" dirty="0"/>
              <a:t>花期在七月，</a:t>
            </a:r>
            <a:r>
              <a:rPr lang="zh-TW" altLang="en-US" sz="5900" dirty="0">
                <a:solidFill>
                  <a:srgbClr val="00B0F0"/>
                </a:solidFill>
              </a:rPr>
              <a:t>胎生苗</a:t>
            </a:r>
            <a:r>
              <a:rPr lang="zh-TW" altLang="en-US" sz="5900" dirty="0"/>
              <a:t>比水筆仔長上一倍，可達五十公分。</a:t>
            </a:r>
          </a:p>
          <a:p>
            <a:endParaRPr lang="zh-TW" altLang="en-US" dirty="0"/>
          </a:p>
        </p:txBody>
      </p:sp>
      <p:pic>
        <p:nvPicPr>
          <p:cNvPr id="4" name="圖片 3">
            <a:extLst>
              <a:ext uri="{FF2B5EF4-FFF2-40B4-BE49-F238E27FC236}">
                <a16:creationId xmlns:a16="http://schemas.microsoft.com/office/drawing/2014/main" xmlns="" id="{BFEA7682-439C-4A24-927E-0B6AEC6CE487}"/>
              </a:ext>
            </a:extLst>
          </p:cNvPr>
          <p:cNvPicPr>
            <a:picLocks noChangeAspect="1"/>
          </p:cNvPicPr>
          <p:nvPr/>
        </p:nvPicPr>
        <p:blipFill>
          <a:blip r:embed="rId2"/>
          <a:stretch>
            <a:fillRect/>
          </a:stretch>
        </p:blipFill>
        <p:spPr>
          <a:xfrm>
            <a:off x="6630800" y="2133600"/>
            <a:ext cx="5384306" cy="4381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0801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7200" dirty="0"/>
              <a:t>木麻黃</a:t>
            </a:r>
          </a:p>
        </p:txBody>
      </p:sp>
      <p:sp>
        <p:nvSpPr>
          <p:cNvPr id="3" name="內容版面配置區 2"/>
          <p:cNvSpPr>
            <a:spLocks noGrp="1"/>
          </p:cNvSpPr>
          <p:nvPr>
            <p:ph idx="1"/>
          </p:nvPr>
        </p:nvSpPr>
        <p:spPr>
          <a:xfrm>
            <a:off x="2589213" y="2133600"/>
            <a:ext cx="4036032" cy="3777622"/>
          </a:xfrm>
        </p:spPr>
        <p:txBody>
          <a:bodyPr>
            <a:normAutofit fontScale="92500" lnSpcReduction="10000"/>
          </a:bodyPr>
          <a:lstStyle/>
          <a:p>
            <a:r>
              <a:rPr lang="zh-TW" altLang="en-US" sz="3200" dirty="0"/>
              <a:t>用途：</a:t>
            </a:r>
            <a:endParaRPr lang="en-US" altLang="zh-TW" sz="3200" dirty="0"/>
          </a:p>
          <a:p>
            <a:r>
              <a:rPr lang="zh-TW" altLang="en-US" sz="3200" dirty="0"/>
              <a:t>❶</a:t>
            </a:r>
            <a:r>
              <a:rPr lang="zh-TW" altLang="en-US" sz="3200" dirty="0">
                <a:solidFill>
                  <a:srgbClr val="00B0F0"/>
                </a:solidFill>
              </a:rPr>
              <a:t>防風</a:t>
            </a:r>
            <a:r>
              <a:rPr lang="zh-TW" altLang="en-US" sz="3200" dirty="0"/>
              <a:t>：耐乾旱、強風、鹽風，為目前主要之海岸</a:t>
            </a:r>
            <a:r>
              <a:rPr lang="zh-TW" altLang="en-US" sz="3200" dirty="0">
                <a:solidFill>
                  <a:srgbClr val="00B050"/>
                </a:solidFill>
              </a:rPr>
              <a:t>防風</a:t>
            </a:r>
            <a:r>
              <a:rPr lang="zh-TW" altLang="en-US" sz="3200" dirty="0"/>
              <a:t>及</a:t>
            </a:r>
            <a:r>
              <a:rPr lang="zh-TW" altLang="en-US" sz="3200" dirty="0">
                <a:solidFill>
                  <a:srgbClr val="00B050"/>
                </a:solidFill>
              </a:rPr>
              <a:t>攔砂</a:t>
            </a:r>
            <a:r>
              <a:rPr lang="zh-TW" altLang="en-US" sz="3200" dirty="0"/>
              <a:t>樹種。</a:t>
            </a:r>
            <a:endParaRPr lang="en-US" altLang="zh-TW" sz="3200" dirty="0"/>
          </a:p>
          <a:p>
            <a:r>
              <a:rPr lang="zh-TW" altLang="en-US" sz="3200" dirty="0"/>
              <a:t>❷</a:t>
            </a:r>
            <a:r>
              <a:rPr lang="zh-TW" altLang="en-US" sz="3200" dirty="0">
                <a:solidFill>
                  <a:srgbClr val="00B0F0"/>
                </a:solidFill>
              </a:rPr>
              <a:t>用材</a:t>
            </a:r>
            <a:r>
              <a:rPr lang="zh-TW" altLang="en-US" sz="3200" dirty="0"/>
              <a:t>：材質堅硬，可供</a:t>
            </a:r>
            <a:r>
              <a:rPr lang="zh-TW" altLang="en-US" sz="3200" dirty="0">
                <a:solidFill>
                  <a:srgbClr val="00B050"/>
                </a:solidFill>
              </a:rPr>
              <a:t>製作器具</a:t>
            </a:r>
            <a:r>
              <a:rPr lang="zh-TW" altLang="en-US" sz="3200" dirty="0"/>
              <a:t>及</a:t>
            </a:r>
            <a:r>
              <a:rPr lang="zh-TW" altLang="en-US" sz="3200" dirty="0">
                <a:solidFill>
                  <a:srgbClr val="00B050"/>
                </a:solidFill>
              </a:rPr>
              <a:t>建材</a:t>
            </a:r>
            <a:r>
              <a:rPr lang="zh-TW" altLang="en-US" sz="3200" dirty="0"/>
              <a:t>用。</a:t>
            </a:r>
          </a:p>
          <a:p>
            <a:endParaRPr lang="zh-TW" altLang="en-US" dirty="0"/>
          </a:p>
        </p:txBody>
      </p:sp>
      <p:pic>
        <p:nvPicPr>
          <p:cNvPr id="6" name="圖片 5"/>
          <p:cNvPicPr>
            <a:picLocks noChangeAspect="1"/>
          </p:cNvPicPr>
          <p:nvPr/>
        </p:nvPicPr>
        <p:blipFill>
          <a:blip r:embed="rId3"/>
          <a:stretch>
            <a:fillRect/>
          </a:stretch>
        </p:blipFill>
        <p:spPr>
          <a:xfrm>
            <a:off x="7144442" y="2133600"/>
            <a:ext cx="3994613" cy="3502429"/>
          </a:xfrm>
          <a:prstGeom prst="rect">
            <a:avLst/>
          </a:prstGeom>
        </p:spPr>
      </p:pic>
      <p:sp>
        <p:nvSpPr>
          <p:cNvPr id="4" name="矩形 3">
            <a:extLst>
              <a:ext uri="{FF2B5EF4-FFF2-40B4-BE49-F238E27FC236}">
                <a16:creationId xmlns:a16="http://schemas.microsoft.com/office/drawing/2014/main" xmlns="" id="{63B94B78-C228-45F2-B3F1-6630908558FF}"/>
              </a:ext>
            </a:extLst>
          </p:cNvPr>
          <p:cNvSpPr/>
          <p:nvPr/>
        </p:nvSpPr>
        <p:spPr>
          <a:xfrm>
            <a:off x="6096000" y="6049224"/>
            <a:ext cx="5748690" cy="369332"/>
          </a:xfrm>
          <a:prstGeom prst="rect">
            <a:avLst/>
          </a:prstGeom>
        </p:spPr>
        <p:txBody>
          <a:bodyPr wrap="none">
            <a:spAutoFit/>
          </a:bodyPr>
          <a:lstStyle/>
          <a:p>
            <a:r>
              <a:rPr lang="en-US" altLang="zh-TW" dirty="0">
                <a:solidFill>
                  <a:srgbClr val="FF0000"/>
                </a:solidFill>
                <a:hlinkClick r:id="rId4"/>
              </a:rPr>
              <a:t>https://</a:t>
            </a:r>
            <a:r>
              <a:rPr lang="en-US" altLang="zh-TW" dirty="0" err="1">
                <a:solidFill>
                  <a:srgbClr val="FF0000"/>
                </a:solidFill>
                <a:hlinkClick r:id="rId4"/>
              </a:rPr>
              <a:t>www.youtube.com</a:t>
            </a:r>
            <a:r>
              <a:rPr lang="en-US" altLang="zh-TW" dirty="0">
                <a:solidFill>
                  <a:srgbClr val="FF0000"/>
                </a:solidFill>
                <a:hlinkClick r:id="rId4"/>
              </a:rPr>
              <a:t>/</a:t>
            </a:r>
            <a:r>
              <a:rPr lang="en-US" altLang="zh-TW" dirty="0" err="1">
                <a:solidFill>
                  <a:srgbClr val="FF0000"/>
                </a:solidFill>
                <a:hlinkClick r:id="rId4"/>
              </a:rPr>
              <a:t>watch?v</a:t>
            </a:r>
            <a:r>
              <a:rPr lang="en-US" altLang="zh-TW" dirty="0">
                <a:solidFill>
                  <a:srgbClr val="FF0000"/>
                </a:solidFill>
                <a:hlinkClick r:id="rId4"/>
              </a:rPr>
              <a:t>=</a:t>
            </a:r>
            <a:r>
              <a:rPr lang="en-US" altLang="zh-TW" dirty="0" err="1">
                <a:solidFill>
                  <a:srgbClr val="FF0000"/>
                </a:solidFill>
                <a:hlinkClick r:id="rId4"/>
              </a:rPr>
              <a:t>lkmktvwycJs</a:t>
            </a:r>
            <a:endParaRPr lang="zh-TW" altLang="en-US" dirty="0">
              <a:solidFill>
                <a:srgbClr val="FF0000"/>
              </a:solidFill>
            </a:endParaRPr>
          </a:p>
        </p:txBody>
      </p:sp>
      <p:pic>
        <p:nvPicPr>
          <p:cNvPr id="5" name="線上媒體 4" title="￦ﾜﾨ￩ﾺﾻ￩ﾻﾃ￤ﾻﾋ￧ﾴﾹ">
            <a:hlinkClick r:id="" action="ppaction://media"/>
            <a:extLst>
              <a:ext uri="{FF2B5EF4-FFF2-40B4-BE49-F238E27FC236}">
                <a16:creationId xmlns:a16="http://schemas.microsoft.com/office/drawing/2014/main" xmlns="" id="{8B0E2C18-C6E4-432C-AB20-AD627D536F90}"/>
              </a:ext>
            </a:extLst>
          </p:cNvPr>
          <p:cNvPicPr>
            <a:picLocks noRot="1" noChangeAspect="1"/>
          </p:cNvPicPr>
          <p:nvPr>
            <a:videoFile r:link="rId1"/>
          </p:nvPr>
        </p:nvPicPr>
        <p:blipFill>
          <a:blip r:embed="rId5"/>
          <a:stretch>
            <a:fillRect/>
          </a:stretch>
        </p:blipFill>
        <p:spPr>
          <a:xfrm>
            <a:off x="6446982" y="2043002"/>
            <a:ext cx="5615709" cy="3986508"/>
          </a:xfrm>
          <a:prstGeom prst="rect">
            <a:avLst/>
          </a:prstGeom>
        </p:spPr>
      </p:pic>
    </p:spTree>
    <p:extLst>
      <p:ext uri="{BB962C8B-B14F-4D97-AF65-F5344CB8AC3E}">
        <p14:creationId xmlns:p14="http://schemas.microsoft.com/office/powerpoint/2010/main" val="2234195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Scale>
                                      <p:cBhvr>
                                        <p:cTn id="14"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1" end="1"/>
                                            </p:txEl>
                                          </p:spTgt>
                                        </p:tgtEl>
                                        <p:attrNameLst>
                                          <p:attrName>ppt_x</p:attrName>
                                          <p:attrName>ppt_y</p:attrName>
                                        </p:attrNameLst>
                                      </p:cBhvr>
                                    </p:animMotion>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Scale>
                                      <p:cBhvr>
                                        <p:cTn id="21"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2" end="2"/>
                                            </p:txEl>
                                          </p:spTgt>
                                        </p:tgtEl>
                                        <p:attrNameLst>
                                          <p:attrName>ppt_x</p:attrName>
                                          <p:attrName>ppt_y</p:attrName>
                                        </p:attrNameLst>
                                      </p:cBhvr>
                                    </p:animMotion>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display="0">
                  <p:stCondLst>
                    <p:cond delay="indefinite"/>
                  </p:stCondLst>
                </p:cTn>
                <p:tgtEl>
                  <p:spTgt spid="5"/>
                </p:tgtEl>
              </p:cMediaNode>
            </p:vide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696B57D-D1B4-4F47-A223-6CB4BBF71FFB}"/>
              </a:ext>
            </a:extLst>
          </p:cNvPr>
          <p:cNvSpPr>
            <a:spLocks noGrp="1"/>
          </p:cNvSpPr>
          <p:nvPr>
            <p:ph type="title"/>
          </p:nvPr>
        </p:nvSpPr>
        <p:spPr/>
        <p:txBody>
          <a:bodyPr>
            <a:normAutofit/>
          </a:bodyPr>
          <a:lstStyle/>
          <a:p>
            <a:pPr algn="ctr"/>
            <a:r>
              <a:rPr lang="zh-TW" altLang="en-US" sz="7200" dirty="0"/>
              <a:t>地理位置</a:t>
            </a:r>
          </a:p>
        </p:txBody>
      </p:sp>
      <p:pic>
        <p:nvPicPr>
          <p:cNvPr id="4" name="內容版面配置區 3">
            <a:extLst>
              <a:ext uri="{FF2B5EF4-FFF2-40B4-BE49-F238E27FC236}">
                <a16:creationId xmlns:a16="http://schemas.microsoft.com/office/drawing/2014/main" xmlns="" id="{6C839589-8705-4D48-893B-5EAC2C9FE910}"/>
              </a:ext>
            </a:extLst>
          </p:cNvPr>
          <p:cNvPicPr>
            <a:picLocks noGrp="1" noChangeAspect="1"/>
          </p:cNvPicPr>
          <p:nvPr>
            <p:ph idx="1"/>
          </p:nvPr>
        </p:nvPicPr>
        <p:blipFill>
          <a:blip r:embed="rId4"/>
          <a:stretch>
            <a:fillRect/>
          </a:stretch>
        </p:blipFill>
        <p:spPr>
          <a:xfrm>
            <a:off x="1669002" y="1597979"/>
            <a:ext cx="9481352" cy="5171243"/>
          </a:xfrm>
          <a:prstGeom prst="rect">
            <a:avLst/>
          </a:prstGeom>
        </p:spPr>
      </p:pic>
      <p:sp>
        <p:nvSpPr>
          <p:cNvPr id="5" name="橢圓 4">
            <a:extLst>
              <a:ext uri="{FF2B5EF4-FFF2-40B4-BE49-F238E27FC236}">
                <a16:creationId xmlns:a16="http://schemas.microsoft.com/office/drawing/2014/main" xmlns="" id="{9BA1901F-4C19-4D5B-AD50-8E281C983EE3}"/>
              </a:ext>
            </a:extLst>
          </p:cNvPr>
          <p:cNvSpPr/>
          <p:nvPr/>
        </p:nvSpPr>
        <p:spPr>
          <a:xfrm>
            <a:off x="3755253" y="2796466"/>
            <a:ext cx="4563123" cy="24635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aaa">
            <a:hlinkClick r:id="" action="ppaction://media"/>
            <a:extLst>
              <a:ext uri="{FF2B5EF4-FFF2-40B4-BE49-F238E27FC236}">
                <a16:creationId xmlns:a16="http://schemas.microsoft.com/office/drawing/2014/main" xmlns="" id="{8A4B3D9C-55A8-4B58-BF8F-B2B712448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1304" y="1661318"/>
            <a:ext cx="487363" cy="487363"/>
          </a:xfrm>
          <a:prstGeom prst="rect">
            <a:avLst/>
          </a:prstGeom>
        </p:spPr>
      </p:pic>
    </p:spTree>
    <p:extLst>
      <p:ext uri="{BB962C8B-B14F-4D97-AF65-F5344CB8AC3E}">
        <p14:creationId xmlns:p14="http://schemas.microsoft.com/office/powerpoint/2010/main" val="2654853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9214" y="375545"/>
            <a:ext cx="8911687" cy="1280890"/>
          </a:xfrm>
        </p:spPr>
        <p:txBody>
          <a:bodyPr>
            <a:normAutofit/>
          </a:bodyPr>
          <a:lstStyle/>
          <a:p>
            <a:pPr algn="ctr"/>
            <a:r>
              <a:rPr lang="zh-TW" altLang="en-US" sz="7200" dirty="0"/>
              <a:t>和尚蟹</a:t>
            </a:r>
          </a:p>
        </p:txBody>
      </p:sp>
      <p:pic>
        <p:nvPicPr>
          <p:cNvPr id="4" name="圖片 3"/>
          <p:cNvPicPr>
            <a:picLocks noChangeAspect="1"/>
          </p:cNvPicPr>
          <p:nvPr/>
        </p:nvPicPr>
        <p:blipFill>
          <a:blip r:embed="rId3"/>
          <a:stretch>
            <a:fillRect/>
          </a:stretch>
        </p:blipFill>
        <p:spPr>
          <a:xfrm>
            <a:off x="1306713" y="2203515"/>
            <a:ext cx="4630189" cy="4030375"/>
          </a:xfrm>
          <a:prstGeom prst="rect">
            <a:avLst/>
          </a:prstGeom>
        </p:spPr>
      </p:pic>
      <p:pic>
        <p:nvPicPr>
          <p:cNvPr id="5" name="線上媒體 4" title="￧ﾎﾋ￥ﾊﾟ￦ﾵﾷ￩ﾂﾊ￤ﾹﾋ￦ﾵﾷ￥ﾒﾌ￥ﾰﾚ">
            <a:hlinkClick r:id="" action="ppaction://media"/>
            <a:extLst>
              <a:ext uri="{FF2B5EF4-FFF2-40B4-BE49-F238E27FC236}">
                <a16:creationId xmlns:a16="http://schemas.microsoft.com/office/drawing/2014/main" xmlns="" id="{623C900F-616D-4E74-941D-B0343C85E171}"/>
              </a:ext>
            </a:extLst>
          </p:cNvPr>
          <p:cNvPicPr>
            <a:picLocks noRot="1" noChangeAspect="1"/>
          </p:cNvPicPr>
          <p:nvPr>
            <a:videoFile r:link="rId1"/>
          </p:nvPr>
        </p:nvPicPr>
        <p:blipFill>
          <a:blip r:embed="rId4"/>
          <a:stretch>
            <a:fillRect/>
          </a:stretch>
        </p:blipFill>
        <p:spPr>
          <a:xfrm>
            <a:off x="946948" y="1439056"/>
            <a:ext cx="7080221" cy="4776446"/>
          </a:xfrm>
          <a:prstGeom prst="rect">
            <a:avLst/>
          </a:prstGeom>
        </p:spPr>
      </p:pic>
    </p:spTree>
    <p:extLst>
      <p:ext uri="{BB962C8B-B14F-4D97-AF65-F5344CB8AC3E}">
        <p14:creationId xmlns:p14="http://schemas.microsoft.com/office/powerpoint/2010/main" val="4269414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7200" dirty="0"/>
              <a:t>台灣花瓣蛤</a:t>
            </a:r>
          </a:p>
        </p:txBody>
      </p:sp>
      <p:sp>
        <p:nvSpPr>
          <p:cNvPr id="3" name="內容版面配置區 2"/>
          <p:cNvSpPr>
            <a:spLocks noGrp="1"/>
          </p:cNvSpPr>
          <p:nvPr>
            <p:ph idx="1"/>
          </p:nvPr>
        </p:nvSpPr>
        <p:spPr>
          <a:xfrm>
            <a:off x="2015231" y="2193524"/>
            <a:ext cx="4536489" cy="4411462"/>
          </a:xfrm>
        </p:spPr>
        <p:txBody>
          <a:bodyPr>
            <a:normAutofit fontScale="25000" lnSpcReduction="20000"/>
          </a:bodyPr>
          <a:lstStyle/>
          <a:p>
            <a:endParaRPr lang="zh-TW" altLang="en-US" dirty="0"/>
          </a:p>
          <a:p>
            <a:r>
              <a:rPr lang="zh-TW" altLang="en-US" sz="11200" dirty="0"/>
              <a:t>台灣花瓣蛤（學名：</a:t>
            </a:r>
            <a:r>
              <a:rPr lang="en-US" altLang="zh-TW" sz="11200" dirty="0" err="1"/>
              <a:t>Fronsella</a:t>
            </a:r>
            <a:r>
              <a:rPr lang="en-US" altLang="zh-TW" sz="11200" dirty="0"/>
              <a:t> </a:t>
            </a:r>
            <a:r>
              <a:rPr lang="en-US" altLang="zh-TW" sz="11200" dirty="0" err="1"/>
              <a:t>taiwanica</a:t>
            </a:r>
            <a:r>
              <a:rPr lang="zh-TW" altLang="en-US" sz="11200" dirty="0"/>
              <a:t>）是簾蛤目寄生蛤科花瓣蛤屬的一種，也是花瓣蛤屬中最小的現生種。</a:t>
            </a:r>
            <a:endParaRPr lang="en-US" altLang="zh-TW" sz="11200" dirty="0"/>
          </a:p>
          <a:p>
            <a:r>
              <a:rPr lang="zh-TW" altLang="en-US" sz="11200" dirty="0"/>
              <a:t>形態描述</a:t>
            </a:r>
            <a:r>
              <a:rPr lang="en-US" altLang="zh-TW" sz="11200" dirty="0"/>
              <a:t>:</a:t>
            </a:r>
            <a:r>
              <a:rPr lang="zh-TW" altLang="en-US" sz="11200" dirty="0"/>
              <a:t>屬於微細貝類，只有</a:t>
            </a:r>
            <a:r>
              <a:rPr lang="en-US" altLang="zh-TW" sz="11200" dirty="0"/>
              <a:t>0.3</a:t>
            </a:r>
            <a:r>
              <a:rPr lang="zh-TW" altLang="en-US" sz="11200" dirty="0"/>
              <a:t>公分長、</a:t>
            </a:r>
            <a:r>
              <a:rPr lang="en-US" altLang="zh-TW" sz="11200" dirty="0"/>
              <a:t>0.2</a:t>
            </a:r>
            <a:r>
              <a:rPr lang="zh-TW" altLang="en-US" sz="11200" dirty="0"/>
              <a:t>公分高。鉸齒呈八字形</a:t>
            </a:r>
            <a:endParaRPr lang="en-US" altLang="zh-TW" sz="11200" dirty="0"/>
          </a:p>
          <a:p>
            <a:r>
              <a:rPr lang="zh-TW" altLang="en-US" sz="11200" dirty="0"/>
              <a:t>分布</a:t>
            </a:r>
            <a:r>
              <a:rPr lang="en-US" altLang="zh-TW" sz="11200" dirty="0"/>
              <a:t>:</a:t>
            </a:r>
            <a:r>
              <a:rPr lang="zh-TW" altLang="en-US" sz="11200" dirty="0"/>
              <a:t>本物種現時只於台灣台南市四草野生動物保護區發現。</a:t>
            </a:r>
          </a:p>
        </p:txBody>
      </p:sp>
      <p:pic>
        <p:nvPicPr>
          <p:cNvPr id="4" name="圖片 3">
            <a:extLst>
              <a:ext uri="{FF2B5EF4-FFF2-40B4-BE49-F238E27FC236}">
                <a16:creationId xmlns:a16="http://schemas.microsoft.com/office/drawing/2014/main" xmlns="" id="{48C663FB-8DC1-4B4A-8352-99651DCCC396}"/>
              </a:ext>
            </a:extLst>
          </p:cNvPr>
          <p:cNvPicPr>
            <a:picLocks noChangeAspect="1"/>
          </p:cNvPicPr>
          <p:nvPr/>
        </p:nvPicPr>
        <p:blipFill>
          <a:blip r:embed="rId2"/>
          <a:stretch>
            <a:fillRect/>
          </a:stretch>
        </p:blipFill>
        <p:spPr>
          <a:xfrm>
            <a:off x="6658253" y="2362200"/>
            <a:ext cx="5400675" cy="381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26604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D:\李香穎\20190401_120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2" y="-2276018"/>
            <a:ext cx="12208932" cy="9156699"/>
          </a:xfrm>
          <a:prstGeom prst="rect">
            <a:avLst/>
          </a:prstGeom>
          <a:noFill/>
          <a:extLst>
            <a:ext uri="{909E8E84-426E-40DD-AFC4-6F175D3DCCD1}">
              <a14:hiddenFill xmlns:a14="http://schemas.microsoft.com/office/drawing/2010/main">
                <a:solidFill>
                  <a:srgbClr val="FFFFFF"/>
                </a:solidFill>
              </a14:hiddenFill>
            </a:ext>
          </a:extLst>
        </p:spPr>
      </p:pic>
      <p:sp>
        <p:nvSpPr>
          <p:cNvPr id="3" name="標題 2">
            <a:extLst>
              <a:ext uri="{FF2B5EF4-FFF2-40B4-BE49-F238E27FC236}">
                <a16:creationId xmlns:a16="http://schemas.microsoft.com/office/drawing/2014/main" xmlns="" id="{EBDC24D3-EEF0-4B69-A174-E4DFF7884894}"/>
              </a:ext>
            </a:extLst>
          </p:cNvPr>
          <p:cNvSpPr>
            <a:spLocks noGrp="1"/>
          </p:cNvSpPr>
          <p:nvPr>
            <p:ph type="ctrTitle"/>
          </p:nvPr>
        </p:nvSpPr>
        <p:spPr>
          <a:xfrm>
            <a:off x="504767" y="3193292"/>
            <a:ext cx="7682326" cy="1449788"/>
          </a:xfrm>
        </p:spPr>
        <p:txBody>
          <a:bodyPr rtlCol="0"/>
          <a:lstStyle/>
          <a:p>
            <a:pPr rtl="0"/>
            <a:r>
              <a:rPr lang="zh-TW" altLang="en-US" b="1" dirty="0">
                <a:latin typeface="Microsoft JhengHei UI" panose="020B0604030504040204" pitchFamily="34" charset="-120"/>
                <a:ea typeface="Microsoft JhengHei UI" panose="020B0604030504040204" pitchFamily="34" charset="-120"/>
                <a:sym typeface="Microsoft JhengHei UI" panose="020B0604030504040204" pitchFamily="34" charset="-120"/>
              </a:rPr>
              <a:t>感謝</a:t>
            </a:r>
            <a:r>
              <a:rPr lang="zh-TW" altLang="en-US" b="1" dirty="0" smtClean="0">
                <a:latin typeface="Microsoft JhengHei UI" panose="020B0604030504040204" pitchFamily="34" charset="-120"/>
                <a:ea typeface="Microsoft JhengHei UI" panose="020B0604030504040204" pitchFamily="34" charset="-120"/>
                <a:sym typeface="Microsoft JhengHei UI" panose="020B0604030504040204" pitchFamily="34" charset="-120"/>
              </a:rPr>
              <a:t>您的觀賞</a:t>
            </a:r>
            <a:endParaRPr lang="zh-TW" altLang="en-US" b="1"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7" name="副標題 6">
            <a:extLst>
              <a:ext uri="{FF2B5EF4-FFF2-40B4-BE49-F238E27FC236}">
                <a16:creationId xmlns:a16="http://schemas.microsoft.com/office/drawing/2014/main" xmlns="" id="{ACCCCDAD-0E0B-437F-8CAA-0536470B2E2F}"/>
              </a:ext>
            </a:extLst>
          </p:cNvPr>
          <p:cNvSpPr>
            <a:spLocks noGrp="1"/>
          </p:cNvSpPr>
          <p:nvPr>
            <p:ph type="subTitle" idx="1"/>
          </p:nvPr>
        </p:nvSpPr>
        <p:spPr>
          <a:xfrm>
            <a:off x="7948507" y="3193292"/>
            <a:ext cx="1769532" cy="1449788"/>
          </a:xfrm>
        </p:spPr>
        <p:txBody>
          <a:bodyPr rtlCol="0"/>
          <a:lstStyle/>
          <a:p>
            <a:r>
              <a:rPr lang="zh-TW" altLang="en-US" dirty="0" smtClean="0"/>
              <a:t>黃品宜</a:t>
            </a:r>
            <a:endParaRPr lang="en-US" altLang="zh-TW" dirty="0" smtClean="0"/>
          </a:p>
          <a:p>
            <a:r>
              <a:rPr lang="zh-TW" altLang="en-US" dirty="0" smtClean="0"/>
              <a:t> 陳勺</a:t>
            </a:r>
            <a:r>
              <a:rPr lang="zh-TW" altLang="en-US" dirty="0"/>
              <a:t>鈞 </a:t>
            </a:r>
            <a:endParaRPr lang="en-US" altLang="zh-TW" dirty="0" smtClean="0"/>
          </a:p>
          <a:p>
            <a:r>
              <a:rPr lang="zh-TW" altLang="en-US" dirty="0" smtClean="0"/>
              <a:t>李香穎</a:t>
            </a:r>
            <a:endParaRPr lang="zh-TW" altLang="en-US" dirty="0"/>
          </a:p>
        </p:txBody>
      </p:sp>
      <p:cxnSp>
        <p:nvCxnSpPr>
          <p:cNvPr id="5" name="直線接點​​ 4" descr="分隔線">
            <a:extLst>
              <a:ext uri="{FF2B5EF4-FFF2-40B4-BE49-F238E27FC236}">
                <a16:creationId xmlns:a16="http://schemas.microsoft.com/office/drawing/2014/main" xmlns="" id="{FE07C9EC-5158-440C-995A-EAC50D3E05DA}"/>
              </a:ext>
              <a:ext uri="{C183D7F6-B498-43B3-948B-1728B52AA6E4}">
                <adec:decorative xmlns:adec="http://schemas.microsoft.com/office/drawing/2017/decorative" xmlns="" val="1"/>
              </a:ext>
            </a:extLst>
          </p:cNvPr>
          <p:cNvCxnSpPr>
            <a:cxnSpLocks/>
          </p:cNvCxnSpPr>
          <p:nvPr/>
        </p:nvCxnSpPr>
        <p:spPr>
          <a:xfrm>
            <a:off x="7948507" y="3368091"/>
            <a:ext cx="0" cy="11001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95877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bg/>
                                          </p:spTgt>
                                        </p:tgtEl>
                                        <p:attrNameLst>
                                          <p:attrName>style.visibility</p:attrName>
                                        </p:attrNameLst>
                                      </p:cBhvr>
                                      <p:to>
                                        <p:strVal val="visible"/>
                                      </p:to>
                                    </p:set>
                                    <p:animEffect transition="in" filter="fade">
                                      <p:cBhvr>
                                        <p:cTn id="25" dur="1000"/>
                                        <p:tgtEl>
                                          <p:spTgt spid="7">
                                            <p:bg/>
                                          </p:spTgt>
                                        </p:tgtEl>
                                      </p:cBhvr>
                                    </p:animEffect>
                                    <p:anim calcmode="lin" valueType="num">
                                      <p:cBhvr>
                                        <p:cTn id="26" dur="1000" fill="hold"/>
                                        <p:tgtEl>
                                          <p:spTgt spid="7">
                                            <p:bg/>
                                          </p:spTgt>
                                        </p:tgtEl>
                                        <p:attrNameLst>
                                          <p:attrName>ppt_x</p:attrName>
                                        </p:attrNameLst>
                                      </p:cBhvr>
                                      <p:tavLst>
                                        <p:tav tm="0">
                                          <p:val>
                                            <p:strVal val="#ppt_x"/>
                                          </p:val>
                                        </p:tav>
                                        <p:tav tm="100000">
                                          <p:val>
                                            <p:strVal val="#ppt_x"/>
                                          </p:val>
                                        </p:tav>
                                      </p:tavLst>
                                    </p:anim>
                                    <p:anim calcmode="lin" valueType="num">
                                      <p:cBhvr>
                                        <p:cTn id="27"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1000"/>
                                        <p:tgtEl>
                                          <p:spTgt spid="7">
                                            <p:txEl>
                                              <p:pRg st="0" end="0"/>
                                            </p:txEl>
                                          </p:spTgt>
                                        </p:tgtEl>
                                      </p:cBhvr>
                                    </p:animEffect>
                                    <p:anim calcmode="lin" valueType="num">
                                      <p:cBhvr>
                                        <p:cTn id="3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fade">
                                      <p:cBhvr>
                                        <p:cTn id="39" dur="1000"/>
                                        <p:tgtEl>
                                          <p:spTgt spid="7">
                                            <p:txEl>
                                              <p:pRg st="1" end="1"/>
                                            </p:txEl>
                                          </p:spTgt>
                                        </p:tgtEl>
                                      </p:cBhvr>
                                    </p:animEffect>
                                    <p:anim calcmode="lin" valueType="num">
                                      <p:cBhvr>
                                        <p:cTn id="4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Effect transition="in" filter="fade">
                                      <p:cBhvr>
                                        <p:cTn id="46" dur="1000"/>
                                        <p:tgtEl>
                                          <p:spTgt spid="7">
                                            <p:txEl>
                                              <p:pRg st="2" end="2"/>
                                            </p:txEl>
                                          </p:spTgt>
                                        </p:tgtEl>
                                      </p:cBhvr>
                                    </p:animEffect>
                                    <p:anim calcmode="lin" valueType="num">
                                      <p:cBhvr>
                                        <p:cTn id="4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F1CA81F2-C66B-4D2D-87B1-20739AB055FC}"/>
              </a:ext>
            </a:extLst>
          </p:cNvPr>
          <p:cNvSpPr>
            <a:spLocks noGrp="1"/>
          </p:cNvSpPr>
          <p:nvPr>
            <p:ph type="title"/>
          </p:nvPr>
        </p:nvSpPr>
        <p:spPr>
          <a:xfrm>
            <a:off x="2592925" y="624110"/>
            <a:ext cx="8911687" cy="1280890"/>
          </a:xfrm>
        </p:spPr>
        <p:txBody>
          <a:bodyPr>
            <a:normAutofit/>
          </a:bodyPr>
          <a:lstStyle/>
          <a:p>
            <a:pPr algn="ctr"/>
            <a:r>
              <a:rPr lang="zh-TW" altLang="en-US" sz="7200" dirty="0"/>
              <a:t>包含地點</a:t>
            </a:r>
          </a:p>
        </p:txBody>
      </p:sp>
      <p:pic>
        <p:nvPicPr>
          <p:cNvPr id="4" name="內容版面配置區 3">
            <a:extLst>
              <a:ext uri="{FF2B5EF4-FFF2-40B4-BE49-F238E27FC236}">
                <a16:creationId xmlns:a16="http://schemas.microsoft.com/office/drawing/2014/main" xmlns="" id="{DC3ABE2C-2023-49D6-BD48-1B1BE4F9B825}"/>
              </a:ext>
            </a:extLst>
          </p:cNvPr>
          <p:cNvPicPr>
            <a:picLocks noGrp="1" noChangeAspect="1"/>
          </p:cNvPicPr>
          <p:nvPr>
            <p:ph idx="1"/>
          </p:nvPr>
        </p:nvPicPr>
        <p:blipFill>
          <a:blip r:embed="rId2"/>
          <a:stretch>
            <a:fillRect/>
          </a:stretch>
        </p:blipFill>
        <p:spPr>
          <a:xfrm>
            <a:off x="2589966" y="1853953"/>
            <a:ext cx="3852909" cy="5004047"/>
          </a:xfrm>
          <a:prstGeom prst="rect">
            <a:avLst/>
          </a:prstGeom>
        </p:spPr>
      </p:pic>
      <p:pic>
        <p:nvPicPr>
          <p:cNvPr id="7" name="圖片 6">
            <a:extLst>
              <a:ext uri="{FF2B5EF4-FFF2-40B4-BE49-F238E27FC236}">
                <a16:creationId xmlns:a16="http://schemas.microsoft.com/office/drawing/2014/main" xmlns="" id="{AC4C3D8B-54C0-4328-9A43-66681B603F24}"/>
              </a:ext>
            </a:extLst>
          </p:cNvPr>
          <p:cNvPicPr>
            <a:picLocks noChangeAspect="1"/>
          </p:cNvPicPr>
          <p:nvPr/>
        </p:nvPicPr>
        <p:blipFill rotWithShape="1">
          <a:blip r:embed="rId3"/>
          <a:srcRect l="34178" t="64348"/>
          <a:stretch/>
        </p:blipFill>
        <p:spPr>
          <a:xfrm>
            <a:off x="3906772" y="5068919"/>
            <a:ext cx="2536103" cy="1784498"/>
          </a:xfrm>
          <a:prstGeom prst="rect">
            <a:avLst/>
          </a:prstGeom>
        </p:spPr>
      </p:pic>
      <p:pic>
        <p:nvPicPr>
          <p:cNvPr id="6" name="圖片 5">
            <a:extLst>
              <a:ext uri="{FF2B5EF4-FFF2-40B4-BE49-F238E27FC236}">
                <a16:creationId xmlns:a16="http://schemas.microsoft.com/office/drawing/2014/main" xmlns="" id="{89AE2A45-A1B6-4831-869D-AEF0C6B52A82}"/>
              </a:ext>
            </a:extLst>
          </p:cNvPr>
          <p:cNvPicPr>
            <a:picLocks noChangeAspect="1"/>
          </p:cNvPicPr>
          <p:nvPr/>
        </p:nvPicPr>
        <p:blipFill rotWithShape="1">
          <a:blip r:embed="rId3"/>
          <a:srcRect t="44123" r="54315" b="27164"/>
          <a:stretch/>
        </p:blipFill>
        <p:spPr>
          <a:xfrm>
            <a:off x="2589966" y="4058479"/>
            <a:ext cx="1760248" cy="1437157"/>
          </a:xfrm>
          <a:prstGeom prst="rect">
            <a:avLst/>
          </a:prstGeom>
        </p:spPr>
      </p:pic>
      <p:pic>
        <p:nvPicPr>
          <p:cNvPr id="5" name="內容版面配置區 3">
            <a:extLst>
              <a:ext uri="{FF2B5EF4-FFF2-40B4-BE49-F238E27FC236}">
                <a16:creationId xmlns:a16="http://schemas.microsoft.com/office/drawing/2014/main" xmlns="" id="{9555B4AB-E06D-4654-BC31-F0EF408CB063}"/>
              </a:ext>
            </a:extLst>
          </p:cNvPr>
          <p:cNvPicPr>
            <a:picLocks noChangeAspect="1"/>
          </p:cNvPicPr>
          <p:nvPr/>
        </p:nvPicPr>
        <p:blipFill rotWithShape="1">
          <a:blip r:embed="rId2"/>
          <a:srcRect l="7214" t="6787" r="48916" b="56297"/>
          <a:stretch/>
        </p:blipFill>
        <p:spPr>
          <a:xfrm>
            <a:off x="2900218" y="2211206"/>
            <a:ext cx="1690255" cy="1847273"/>
          </a:xfrm>
          <a:prstGeom prst="rect">
            <a:avLst/>
          </a:prstGeom>
        </p:spPr>
      </p:pic>
    </p:spTree>
    <p:extLst>
      <p:ext uri="{BB962C8B-B14F-4D97-AF65-F5344CB8AC3E}">
        <p14:creationId xmlns:p14="http://schemas.microsoft.com/office/powerpoint/2010/main" val="36316935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56" presetClass="path" presetSubtype="0" accel="50000" decel="50000" fill="hold" nodeType="withEffect">
                                  <p:stCondLst>
                                    <p:cond delay="0"/>
                                  </p:stCondLst>
                                  <p:childTnLst>
                                    <p:animMotion origin="layout" path="M -1.45833E-6 4.07407E-6 L 0.31602 -0.04908 " pathEditMode="relative" rAng="0" ptsTypes="AA">
                                      <p:cBhvr>
                                        <p:cTn id="8" dur="2000" fill="hold"/>
                                        <p:tgtEl>
                                          <p:spTgt spid="5"/>
                                        </p:tgtEl>
                                        <p:attrNameLst>
                                          <p:attrName>ppt_x</p:attrName>
                                          <p:attrName>ppt_y</p:attrName>
                                        </p:attrNameLst>
                                      </p:cBhvr>
                                      <p:rCtr x="15794" y="-2454"/>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par>
                          <p:cTn id="13" fill="hold">
                            <p:stCondLst>
                              <p:cond delay="0"/>
                            </p:stCondLst>
                            <p:childTnLst>
                              <p:par>
                                <p:cTn id="14" presetID="6" presetClass="emph" presetSubtype="0" fill="hold" nodeType="afterEffect">
                                  <p:stCondLst>
                                    <p:cond delay="0"/>
                                  </p:stCondLst>
                                  <p:childTnLst>
                                    <p:animScale>
                                      <p:cBhvr>
                                        <p:cTn id="15" dur="2000" fill="hold"/>
                                        <p:tgtEl>
                                          <p:spTgt spid="6"/>
                                        </p:tgtEl>
                                      </p:cBhvr>
                                      <p:by x="150000" y="150000"/>
                                    </p:animScale>
                                  </p:childTnLst>
                                </p:cTn>
                              </p:par>
                              <p:par>
                                <p:cTn id="16" presetID="63" presetClass="path" presetSubtype="0" accel="50000" decel="50000" fill="hold" nodeType="withEffect">
                                  <p:stCondLst>
                                    <p:cond delay="0"/>
                                  </p:stCondLst>
                                  <p:childTnLst>
                                    <p:animMotion origin="layout" path="M 4.79167E-6 2.22222E-6 L 0.33893 -0.01505 " pathEditMode="relative" rAng="0" ptsTypes="AA">
                                      <p:cBhvr>
                                        <p:cTn id="17" dur="2000" fill="hold"/>
                                        <p:tgtEl>
                                          <p:spTgt spid="6"/>
                                        </p:tgtEl>
                                        <p:attrNameLst>
                                          <p:attrName>ppt_x</p:attrName>
                                          <p:attrName>ppt_y</p:attrName>
                                        </p:attrNameLst>
                                      </p:cBhvr>
                                      <p:rCtr x="16940" y="-764"/>
                                    </p:animMotion>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56" presetClass="path" presetSubtype="0" accel="50000" decel="50000" fill="hold" nodeType="withEffect">
                                  <p:stCondLst>
                                    <p:cond delay="0"/>
                                  </p:stCondLst>
                                  <p:childTnLst>
                                    <p:animMotion origin="layout" path="M 0 0 L 0.25 -0.25 E" pathEditMode="relative" ptsTypes="">
                                      <p:cBhvr>
                                        <p:cTn id="23" dur="2000" fill="hold"/>
                                        <p:tgtEl>
                                          <p:spTgt spid="7"/>
                                        </p:tgtEl>
                                        <p:attrNameLst>
                                          <p:attrName>ppt_x</p:attrName>
                                          <p:attrName>ppt_y</p:attrName>
                                        </p:attrNameLst>
                                      </p:cBhvr>
                                    </p:animMotion>
                                  </p:childTnLst>
                                </p:cTn>
                              </p:par>
                            </p:childTnLst>
                          </p:cTn>
                        </p:par>
                        <p:par>
                          <p:cTn id="24" fill="hold">
                            <p:stCondLst>
                              <p:cond delay="2000"/>
                            </p:stCondLst>
                            <p:childTnLst>
                              <p:par>
                                <p:cTn id="25" presetID="6" presetClass="emph" presetSubtype="0" fill="hold" nodeType="afterEffect">
                                  <p:stCondLst>
                                    <p:cond delay="0"/>
                                  </p:stCondLst>
                                  <p:childTnLst>
                                    <p:animScale>
                                      <p:cBhvr>
                                        <p:cTn id="2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圖片版面配置區 7"/>
          <p:cNvSpPr>
            <a:spLocks noGrp="1"/>
          </p:cNvSpPr>
          <p:nvPr>
            <p:ph type="pic" sz="quarter" idx="12"/>
          </p:nvPr>
        </p:nvSpPr>
        <p:spPr>
          <a:xfrm>
            <a:off x="84001" y="86714"/>
            <a:ext cx="5335322" cy="3572523"/>
          </a:xfrm>
        </p:spPr>
      </p:sp>
      <p:sp>
        <p:nvSpPr>
          <p:cNvPr id="2" name="標題 1">
            <a:extLst>
              <a:ext uri="{FF2B5EF4-FFF2-40B4-BE49-F238E27FC236}">
                <a16:creationId xmlns:a16="http://schemas.microsoft.com/office/drawing/2014/main" xmlns="" id="{9CB1D87D-E475-451A-B36C-E4A4F63609C1}"/>
              </a:ext>
            </a:extLst>
          </p:cNvPr>
          <p:cNvSpPr>
            <a:spLocks noGrp="1"/>
          </p:cNvSpPr>
          <p:nvPr>
            <p:ph type="ctrTitle"/>
          </p:nvPr>
        </p:nvSpPr>
        <p:spPr>
          <a:xfrm>
            <a:off x="81953" y="3638353"/>
            <a:ext cx="5337370" cy="875458"/>
          </a:xfrm>
        </p:spPr>
        <p:txBody>
          <a:bodyPr tIns="36000" bIns="0" rtlCol="0" anchor="ctr" anchorCtr="0"/>
          <a:lstStyle/>
          <a:p>
            <a:pPr rtl="0"/>
            <a:r>
              <a:rPr lang="zh-TW" altLang="en-US" b="1" dirty="0" smtClean="0">
                <a:latin typeface="Microsoft JhengHei UI" panose="020B0604030504040204" pitchFamily="34" charset="-120"/>
                <a:ea typeface="Microsoft JhengHei UI" panose="020B0604030504040204" pitchFamily="34" charset="-120"/>
                <a:sym typeface="Microsoft JhengHei UI" panose="020B0604030504040204" pitchFamily="34" charset="-120"/>
                <a:hlinkClick r:id="rId3"/>
              </a:rPr>
              <a:t>關於</a:t>
            </a:r>
            <a:r>
              <a:rPr lang="zh-TW" altLang="en-US" b="1" dirty="0" smtClean="0">
                <a:latin typeface="Microsoft JhengHei UI" panose="020B0604030504040204" pitchFamily="34" charset="-120"/>
                <a:ea typeface="Microsoft JhengHei UI" panose="020B0604030504040204" pitchFamily="34" charset="-120"/>
                <a:sym typeface="Microsoft JhengHei UI" panose="020B0604030504040204" pitchFamily="34" charset="-120"/>
              </a:rPr>
              <a:t>台江</a:t>
            </a:r>
            <a:endParaRPr lang="zh-TW" altLang="en-US" b="1"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grpSp>
        <p:nvGrpSpPr>
          <p:cNvPr id="46" name="群組 45" title="三角形群組">
            <a:extLst>
              <a:ext uri="{FF2B5EF4-FFF2-40B4-BE49-F238E27FC236}">
                <a16:creationId xmlns:a16="http://schemas.microsoft.com/office/drawing/2014/main" xmlns="" id="{62DF6AE8-6133-4C1E-91DD-755705ACF0F1}"/>
              </a:ext>
            </a:extLst>
          </p:cNvPr>
          <p:cNvGrpSpPr/>
          <p:nvPr/>
        </p:nvGrpSpPr>
        <p:grpSpPr>
          <a:xfrm>
            <a:off x="9862160" y="831132"/>
            <a:ext cx="1850209" cy="1915995"/>
            <a:chOff x="9862160" y="831132"/>
            <a:chExt cx="1850209" cy="1915995"/>
          </a:xfrm>
        </p:grpSpPr>
        <p:sp>
          <p:nvSpPr>
            <p:cNvPr id="16" name="手繪多邊形：圖案 15" title="三角形">
              <a:extLst>
                <a:ext uri="{FF2B5EF4-FFF2-40B4-BE49-F238E27FC236}">
                  <a16:creationId xmlns:a16="http://schemas.microsoft.com/office/drawing/2014/main" xmlns="" id="{156942E6-31A5-42F5-A00C-A90D409A08BC}"/>
                </a:ext>
              </a:extLst>
            </p:cNvPr>
            <p:cNvSpPr/>
            <p:nvPr/>
          </p:nvSpPr>
          <p:spPr>
            <a:xfrm rot="19260823">
              <a:off x="9984083" y="1150976"/>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17" name="手繪多邊形：圖案 16" title="三角形">
              <a:extLst>
                <a:ext uri="{FF2B5EF4-FFF2-40B4-BE49-F238E27FC236}">
                  <a16:creationId xmlns:a16="http://schemas.microsoft.com/office/drawing/2014/main" xmlns="" id="{055D27E0-4C92-4640-A2B8-86540741DCE6}"/>
                </a:ext>
              </a:extLst>
            </p:cNvPr>
            <p:cNvSpPr/>
            <p:nvPr/>
          </p:nvSpPr>
          <p:spPr>
            <a:xfrm rot="20377627">
              <a:off x="10445799" y="1461330"/>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18" name="手繪多邊形：圖案 17" title="三角形">
              <a:extLst>
                <a:ext uri="{FF2B5EF4-FFF2-40B4-BE49-F238E27FC236}">
                  <a16:creationId xmlns:a16="http://schemas.microsoft.com/office/drawing/2014/main" xmlns="" id="{E760DC62-191E-4D60-AAAC-37DDF411BF9D}"/>
                </a:ext>
              </a:extLst>
            </p:cNvPr>
            <p:cNvSpPr/>
            <p:nvPr/>
          </p:nvSpPr>
          <p:spPr>
            <a:xfrm rot="19260823">
              <a:off x="10485025" y="1232684"/>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19" name="手繪多邊形：圖案 18" title="三角形">
              <a:extLst>
                <a:ext uri="{FF2B5EF4-FFF2-40B4-BE49-F238E27FC236}">
                  <a16:creationId xmlns:a16="http://schemas.microsoft.com/office/drawing/2014/main" xmlns="" id="{B21F5D55-03CC-4A29-B8D0-2B1C7DE7C79D}"/>
                </a:ext>
              </a:extLst>
            </p:cNvPr>
            <p:cNvSpPr/>
            <p:nvPr/>
          </p:nvSpPr>
          <p:spPr>
            <a:xfrm rot="19810388">
              <a:off x="10832584" y="139371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0" name="手繪多邊形：圖案 19" title="三角形">
              <a:extLst>
                <a:ext uri="{FF2B5EF4-FFF2-40B4-BE49-F238E27FC236}">
                  <a16:creationId xmlns:a16="http://schemas.microsoft.com/office/drawing/2014/main" xmlns="" id="{6A692EA0-8FB5-4D6A-B1B1-20463392DEDE}"/>
                </a:ext>
              </a:extLst>
            </p:cNvPr>
            <p:cNvSpPr/>
            <p:nvPr/>
          </p:nvSpPr>
          <p:spPr>
            <a:xfrm rot="18277851">
              <a:off x="10920185" y="9941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1" name="手繪多邊形：圖案 20" title="三角形">
              <a:extLst>
                <a:ext uri="{FF2B5EF4-FFF2-40B4-BE49-F238E27FC236}">
                  <a16:creationId xmlns:a16="http://schemas.microsoft.com/office/drawing/2014/main" xmlns="" id="{46FB2BA9-5E08-4A8F-BC47-8EFA61E4E6CE}"/>
                </a:ext>
              </a:extLst>
            </p:cNvPr>
            <p:cNvSpPr/>
            <p:nvPr/>
          </p:nvSpPr>
          <p:spPr>
            <a:xfrm rot="20761418">
              <a:off x="11313110" y="164280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2" name="手繪多邊形：圖案 21" title="三角形">
              <a:extLst>
                <a:ext uri="{FF2B5EF4-FFF2-40B4-BE49-F238E27FC236}">
                  <a16:creationId xmlns:a16="http://schemas.microsoft.com/office/drawing/2014/main" xmlns="" id="{5B0A2587-D640-4AEE-9456-860CD02427C8}"/>
                </a:ext>
              </a:extLst>
            </p:cNvPr>
            <p:cNvSpPr/>
            <p:nvPr/>
          </p:nvSpPr>
          <p:spPr>
            <a:xfrm rot="17315293">
              <a:off x="11523906" y="8596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3" name="手繪多邊形：圖案 22" title="三角形">
              <a:extLst>
                <a:ext uri="{FF2B5EF4-FFF2-40B4-BE49-F238E27FC236}">
                  <a16:creationId xmlns:a16="http://schemas.microsoft.com/office/drawing/2014/main" xmlns="" id="{373F2649-8DA3-441F-9BDD-77A942FA3DBE}"/>
                </a:ext>
              </a:extLst>
            </p:cNvPr>
            <p:cNvSpPr/>
            <p:nvPr/>
          </p:nvSpPr>
          <p:spPr>
            <a:xfrm rot="20082236">
              <a:off x="11215766" y="1243239"/>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4" name="手繪多邊形：圖案 23" title="三角形">
              <a:extLst>
                <a:ext uri="{FF2B5EF4-FFF2-40B4-BE49-F238E27FC236}">
                  <a16:creationId xmlns:a16="http://schemas.microsoft.com/office/drawing/2014/main" xmlns="" id="{95933F98-3B9B-4270-9281-570AD41C3F19}"/>
                </a:ext>
              </a:extLst>
            </p:cNvPr>
            <p:cNvSpPr/>
            <p:nvPr/>
          </p:nvSpPr>
          <p:spPr>
            <a:xfrm rot="19879732">
              <a:off x="11436537" y="1436545"/>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5" name="手繪多邊形：圖案 24" title="三角形">
              <a:extLst>
                <a:ext uri="{FF2B5EF4-FFF2-40B4-BE49-F238E27FC236}">
                  <a16:creationId xmlns:a16="http://schemas.microsoft.com/office/drawing/2014/main" xmlns="" id="{3DAB5C84-F2AD-47FD-ABEC-6D6626D2B7FF}"/>
                </a:ext>
              </a:extLst>
            </p:cNvPr>
            <p:cNvSpPr/>
            <p:nvPr/>
          </p:nvSpPr>
          <p:spPr>
            <a:xfrm rot="328041">
              <a:off x="9862160" y="1513660"/>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6" name="手繪多邊形：圖案 25" title="三角形">
              <a:extLst>
                <a:ext uri="{FF2B5EF4-FFF2-40B4-BE49-F238E27FC236}">
                  <a16:creationId xmlns:a16="http://schemas.microsoft.com/office/drawing/2014/main" xmlns="" id="{A4E2ACF8-4066-4DB9-B5D5-E8AA3B152710}"/>
                </a:ext>
              </a:extLst>
            </p:cNvPr>
            <p:cNvSpPr/>
            <p:nvPr/>
          </p:nvSpPr>
          <p:spPr>
            <a:xfrm>
              <a:off x="10639428" y="181466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7" name="手繪多邊形：圖案 26" title="三角形">
              <a:extLst>
                <a:ext uri="{FF2B5EF4-FFF2-40B4-BE49-F238E27FC236}">
                  <a16:creationId xmlns:a16="http://schemas.microsoft.com/office/drawing/2014/main" xmlns="" id="{74FCCA2A-37FF-4031-AF2F-A894DBE6EE0E}"/>
                </a:ext>
              </a:extLst>
            </p:cNvPr>
            <p:cNvSpPr/>
            <p:nvPr/>
          </p:nvSpPr>
          <p:spPr>
            <a:xfrm rot="20761418">
              <a:off x="11280262" y="2096947"/>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8" name="手繪多邊形：圖案 27" title="三角形">
              <a:extLst>
                <a:ext uri="{FF2B5EF4-FFF2-40B4-BE49-F238E27FC236}">
                  <a16:creationId xmlns:a16="http://schemas.microsoft.com/office/drawing/2014/main" xmlns="" id="{5C7D7734-820D-40CE-BBBA-6E6D9452D308}"/>
                </a:ext>
              </a:extLst>
            </p:cNvPr>
            <p:cNvSpPr/>
            <p:nvPr/>
          </p:nvSpPr>
          <p:spPr>
            <a:xfrm rot="1160487">
              <a:off x="10059320" y="2226127"/>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sp>
          <p:nvSpPr>
            <p:cNvPr id="29" name="手繪多邊形：圖案 28" title="三角形">
              <a:extLst>
                <a:ext uri="{FF2B5EF4-FFF2-40B4-BE49-F238E27FC236}">
                  <a16:creationId xmlns:a16="http://schemas.microsoft.com/office/drawing/2014/main" xmlns="" id="{5BCE508A-E107-4075-9976-73D3ED8272C2}"/>
                </a:ext>
              </a:extLst>
            </p:cNvPr>
            <p:cNvSpPr/>
            <p:nvPr/>
          </p:nvSpPr>
          <p:spPr>
            <a:xfrm rot="803026">
              <a:off x="11353765" y="2627540"/>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grpSp>
      <p:sp>
        <p:nvSpPr>
          <p:cNvPr id="4" name="投影片編號預留位置 3">
            <a:extLst>
              <a:ext uri="{FF2B5EF4-FFF2-40B4-BE49-F238E27FC236}">
                <a16:creationId xmlns:a16="http://schemas.microsoft.com/office/drawing/2014/main" xmlns="" id="{1DAF16E1-87DB-4920-A90B-23E1C72DDC7F}"/>
              </a:ext>
            </a:extLst>
          </p:cNvPr>
          <p:cNvSpPr>
            <a:spLocks noGrp="1"/>
          </p:cNvSpPr>
          <p:nvPr>
            <p:ph type="sldNum" sz="quarter" idx="14"/>
          </p:nvPr>
        </p:nvSpPr>
        <p:spPr/>
        <p:txBody>
          <a:bodyPr rtlCol="0"/>
          <a:lstStyle/>
          <a:p>
            <a:pPr rtl="0"/>
            <a:fld id="{19B51A1E-902D-48AF-9020-955120F399B6}" type="slidenum">
              <a:rPr lang="en-US" altLang="zh-TW" smtClean="0">
                <a:latin typeface="Microsoft JhengHei UI" panose="020B0604030504040204" pitchFamily="34" charset="-120"/>
                <a:ea typeface="Microsoft JhengHei UI" panose="020B0604030504040204" pitchFamily="34" charset="-120"/>
                <a:sym typeface="Microsoft JhengHei UI" panose="020B0604030504040204" pitchFamily="34" charset="-120"/>
              </a:rPr>
              <a:pPr rtl="0"/>
              <a:t>4</a:t>
            </a:fld>
            <a:endParaRPr lang="zh-TW" altLang="en-US"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pic>
        <p:nvPicPr>
          <p:cNvPr id="7" name="圖片 6"/>
          <p:cNvPicPr>
            <a:picLocks noChangeAspect="1"/>
          </p:cNvPicPr>
          <p:nvPr/>
        </p:nvPicPr>
        <p:blipFill>
          <a:blip r:embed="rId4"/>
          <a:stretch>
            <a:fillRect/>
          </a:stretch>
        </p:blipFill>
        <p:spPr>
          <a:xfrm>
            <a:off x="241659" y="179882"/>
            <a:ext cx="5011985" cy="3324617"/>
          </a:xfrm>
          <a:prstGeom prst="rect">
            <a:avLst/>
          </a:prstGeom>
        </p:spPr>
      </p:pic>
      <p:sp>
        <p:nvSpPr>
          <p:cNvPr id="9" name="副標題 8"/>
          <p:cNvSpPr>
            <a:spLocks noGrp="1"/>
          </p:cNvSpPr>
          <p:nvPr>
            <p:ph type="subTitle" idx="1"/>
          </p:nvPr>
        </p:nvSpPr>
        <p:spPr>
          <a:xfrm>
            <a:off x="81953" y="4468180"/>
            <a:ext cx="5337370" cy="2389820"/>
          </a:xfrm>
        </p:spPr>
        <p:txBody>
          <a:bodyPr/>
          <a:lstStyle/>
          <a:p>
            <a:endParaRPr lang="en-US" altLang="zh-TW" sz="2000" b="1" dirty="0" smtClean="0">
              <a:latin typeface="KaiTi" panose="02010609060101010101" pitchFamily="49" charset="-122"/>
              <a:ea typeface="KaiTi" panose="02010609060101010101" pitchFamily="49" charset="-122"/>
            </a:endParaRPr>
          </a:p>
          <a:p>
            <a:r>
              <a:rPr lang="zh-TW" altLang="en-US" sz="2400" b="1" dirty="0" smtClean="0">
                <a:latin typeface="KaiTi" panose="02010609060101010101" pitchFamily="49" charset="-122"/>
                <a:ea typeface="KaiTi" panose="02010609060101010101" pitchFamily="49" charset="-122"/>
              </a:rPr>
              <a:t>於</a:t>
            </a:r>
            <a:r>
              <a:rPr lang="en-US" altLang="zh-TW" sz="2400" b="1" dirty="0">
                <a:latin typeface="KaiTi" panose="02010609060101010101" pitchFamily="49" charset="-122"/>
                <a:ea typeface="KaiTi" panose="02010609060101010101" pitchFamily="49" charset="-122"/>
              </a:rPr>
              <a:t>2009</a:t>
            </a:r>
            <a:r>
              <a:rPr lang="zh-TW" altLang="en-US" sz="2400" b="1" dirty="0">
                <a:latin typeface="KaiTi" panose="02010609060101010101" pitchFamily="49" charset="-122"/>
                <a:ea typeface="KaiTi" panose="02010609060101010101" pitchFamily="49" charset="-122"/>
              </a:rPr>
              <a:t>年</a:t>
            </a:r>
            <a:r>
              <a:rPr lang="en-US" altLang="zh-TW" sz="2400" b="1" dirty="0">
                <a:latin typeface="KaiTi" panose="02010609060101010101" pitchFamily="49" charset="-122"/>
                <a:ea typeface="KaiTi" panose="02010609060101010101" pitchFamily="49" charset="-122"/>
              </a:rPr>
              <a:t>12</a:t>
            </a:r>
            <a:r>
              <a:rPr lang="zh-TW" altLang="en-US" sz="2400" b="1" dirty="0">
                <a:latin typeface="KaiTi" panose="02010609060101010101" pitchFamily="49" charset="-122"/>
                <a:ea typeface="KaiTi" panose="02010609060101010101" pitchFamily="49" charset="-122"/>
              </a:rPr>
              <a:t>月</a:t>
            </a:r>
            <a:r>
              <a:rPr lang="en-US" altLang="zh-TW" sz="2400" b="1" dirty="0">
                <a:latin typeface="KaiTi" panose="02010609060101010101" pitchFamily="49" charset="-122"/>
                <a:ea typeface="KaiTi" panose="02010609060101010101" pitchFamily="49" charset="-122"/>
              </a:rPr>
              <a:t>28</a:t>
            </a:r>
            <a:r>
              <a:rPr lang="zh-TW" altLang="en-US" sz="2400" b="1" dirty="0" smtClean="0">
                <a:latin typeface="KaiTi" panose="02010609060101010101" pitchFamily="49" charset="-122"/>
                <a:ea typeface="KaiTi" panose="02010609060101010101" pitchFamily="49" charset="-122"/>
              </a:rPr>
              <a:t>日，立</a:t>
            </a:r>
            <a:r>
              <a:rPr lang="zh-TW" altLang="en-US" sz="2400" b="1" dirty="0">
                <a:latin typeface="KaiTi" panose="02010609060101010101" pitchFamily="49" charset="-122"/>
                <a:ea typeface="KaiTi" panose="02010609060101010101" pitchFamily="49" charset="-122"/>
              </a:rPr>
              <a:t>為</a:t>
            </a:r>
            <a:r>
              <a:rPr lang="zh-TW" altLang="en-US" sz="2400" b="1" u="sng" dirty="0">
                <a:latin typeface="KaiTi" panose="02010609060101010101" pitchFamily="49" charset="-122"/>
                <a:ea typeface="KaiTi" panose="02010609060101010101" pitchFamily="49" charset="-122"/>
              </a:rPr>
              <a:t>台灣</a:t>
            </a:r>
            <a:r>
              <a:rPr lang="zh-TW" altLang="en-US" sz="2400" b="1" dirty="0">
                <a:latin typeface="KaiTi" panose="02010609060101010101" pitchFamily="49" charset="-122"/>
                <a:ea typeface="KaiTi" panose="02010609060101010101" pitchFamily="49" charset="-122"/>
              </a:rPr>
              <a:t>第八座</a:t>
            </a:r>
            <a:r>
              <a:rPr lang="zh-TW" altLang="en-US" sz="2400" b="1" dirty="0" smtClean="0">
                <a:latin typeface="KaiTi" panose="02010609060101010101" pitchFamily="49" charset="-122"/>
                <a:ea typeface="KaiTi" panose="02010609060101010101" pitchFamily="49" charset="-122"/>
              </a:rPr>
              <a:t>國家公園</a:t>
            </a:r>
            <a:r>
              <a:rPr lang="zh-TW" altLang="en-US" sz="2400" b="1" dirty="0" smtClean="0">
                <a:latin typeface="Gungsuh" panose="02030600000101010101" pitchFamily="18" charset="-127"/>
                <a:ea typeface="Gungsuh" panose="02030600000101010101" pitchFamily="18" charset="-127"/>
              </a:rPr>
              <a:t>。</a:t>
            </a:r>
            <a:r>
              <a:rPr lang="zh-TW" altLang="en-US" sz="2400" dirty="0" smtClean="0">
                <a:latin typeface="KaiTi" panose="02010609060101010101" pitchFamily="49" charset="-122"/>
                <a:ea typeface="KaiTi" panose="02010609060101010101" pitchFamily="49" charset="-122"/>
              </a:rPr>
              <a:t>幾百年</a:t>
            </a:r>
            <a:r>
              <a:rPr lang="zh-TW" altLang="en-US" sz="2400" dirty="0">
                <a:latin typeface="KaiTi" panose="02010609060101010101" pitchFamily="49" charset="-122"/>
                <a:ea typeface="KaiTi" panose="02010609060101010101" pitchFamily="49" charset="-122"/>
              </a:rPr>
              <a:t>來</a:t>
            </a:r>
            <a:r>
              <a:rPr lang="zh-TW" altLang="en-US" sz="2400" dirty="0" smtClean="0">
                <a:latin typeface="KaiTi" panose="02010609060101010101" pitchFamily="49" charset="-122"/>
                <a:ea typeface="KaiTi" panose="02010609060101010101" pitchFamily="49" charset="-122"/>
              </a:rPr>
              <a:t>就以</a:t>
            </a:r>
            <a:r>
              <a:rPr lang="zh-TW" altLang="en-US" sz="2400" dirty="0">
                <a:latin typeface="KaiTi" panose="02010609060101010101" pitchFamily="49" charset="-122"/>
                <a:ea typeface="KaiTi" panose="02010609060101010101" pitchFamily="49" charset="-122"/>
              </a:rPr>
              <a:t>「台江」相稱，所以在命名的時候就將它叫做</a:t>
            </a:r>
            <a:r>
              <a:rPr lang="zh-TW" altLang="en-US" sz="2400" dirty="0" smtClean="0">
                <a:latin typeface="KaiTi" panose="02010609060101010101" pitchFamily="49" charset="-122"/>
                <a:ea typeface="KaiTi" panose="02010609060101010101" pitchFamily="49" charset="-122"/>
              </a:rPr>
              <a:t>「台江國家公園」</a:t>
            </a:r>
            <a:endParaRPr lang="zh-TW" altLang="en-US" sz="2400" dirty="0">
              <a:latin typeface="KaiTi" panose="02010609060101010101" pitchFamily="49" charset="-122"/>
              <a:ea typeface="KaiTi" panose="02010609060101010101" pitchFamily="49" charset="-122"/>
            </a:endParaRPr>
          </a:p>
        </p:txBody>
      </p:sp>
      <p:sp>
        <p:nvSpPr>
          <p:cNvPr id="3" name="內容版面配置區 2"/>
          <p:cNvSpPr>
            <a:spLocks noGrp="1"/>
          </p:cNvSpPr>
          <p:nvPr>
            <p:ph idx="15"/>
          </p:nvPr>
        </p:nvSpPr>
        <p:spPr>
          <a:xfrm>
            <a:off x="5440093" y="27161"/>
            <a:ext cx="6490704" cy="3471284"/>
          </a:xfrm>
        </p:spPr>
        <p:txBody>
          <a:bodyPr>
            <a:normAutofit/>
          </a:bodyPr>
          <a:lstStyle/>
          <a:p>
            <a:pPr>
              <a:buFont typeface="Wingdings" panose="05000000000000000000" pitchFamily="2" charset="2"/>
              <a:buChar char="u"/>
            </a:pPr>
            <a:r>
              <a:rPr lang="zh-TW" altLang="en-US" sz="2800" dirty="0" smtClean="0"/>
              <a:t>範圍</a:t>
            </a:r>
            <a:r>
              <a:rPr lang="zh-TW" altLang="en-US" sz="2800" dirty="0"/>
              <a:t>包括臺南市安南區與七股區濱海陸域， 包含</a:t>
            </a:r>
            <a:r>
              <a:rPr lang="zh-TW" altLang="en-US" sz="2800" dirty="0">
                <a:solidFill>
                  <a:srgbClr val="FF0000"/>
                </a:solidFill>
              </a:rPr>
              <a:t>四草</a:t>
            </a:r>
            <a:r>
              <a:rPr lang="zh-TW" altLang="en-US" sz="2800" dirty="0"/>
              <a:t>、</a:t>
            </a:r>
            <a:r>
              <a:rPr lang="zh-TW" altLang="en-US" sz="2800" dirty="0">
                <a:solidFill>
                  <a:srgbClr val="FF0000"/>
                </a:solidFill>
              </a:rPr>
              <a:t>鹿耳門</a:t>
            </a:r>
            <a:r>
              <a:rPr lang="zh-TW" altLang="en-US" sz="2800" dirty="0"/>
              <a:t>、原</a:t>
            </a:r>
            <a:r>
              <a:rPr lang="zh-TW" altLang="en-US" sz="2800" dirty="0">
                <a:solidFill>
                  <a:srgbClr val="FF0000"/>
                </a:solidFill>
              </a:rPr>
              <a:t>安順</a:t>
            </a:r>
            <a:r>
              <a:rPr lang="zh-TW" altLang="en-US" sz="2800" dirty="0" smtClean="0">
                <a:solidFill>
                  <a:srgbClr val="FF0000"/>
                </a:solidFill>
              </a:rPr>
              <a:t>鹽</a:t>
            </a:r>
            <a:endParaRPr lang="en-US" altLang="zh-TW" sz="2800" dirty="0">
              <a:solidFill>
                <a:srgbClr val="FF0000"/>
              </a:solidFill>
            </a:endParaRPr>
          </a:p>
          <a:p>
            <a:pPr marL="0" indent="0">
              <a:buNone/>
            </a:pPr>
            <a:r>
              <a:rPr lang="zh-TW" altLang="en-US" sz="2800" dirty="0" smtClean="0">
                <a:solidFill>
                  <a:srgbClr val="FF0000"/>
                </a:solidFill>
              </a:rPr>
              <a:t>田</a:t>
            </a:r>
            <a:r>
              <a:rPr lang="zh-TW" altLang="en-US" sz="2800" dirty="0"/>
              <a:t>周遭</a:t>
            </a:r>
            <a:r>
              <a:rPr lang="zh-TW" altLang="en-US" sz="2800" dirty="0" smtClean="0"/>
              <a:t>、</a:t>
            </a:r>
            <a:r>
              <a:rPr lang="zh-TW" altLang="en-US" sz="2800" dirty="0" smtClean="0">
                <a:solidFill>
                  <a:srgbClr val="FF0000"/>
                </a:solidFill>
              </a:rPr>
              <a:t>七股</a:t>
            </a:r>
            <a:r>
              <a:rPr lang="zh-TW" altLang="en-US" sz="2800" dirty="0">
                <a:solidFill>
                  <a:srgbClr val="FF0000"/>
                </a:solidFill>
              </a:rPr>
              <a:t>潟湖</a:t>
            </a:r>
            <a:r>
              <a:rPr lang="zh-TW" altLang="en-US" sz="2800" dirty="0"/>
              <a:t>以及海域</a:t>
            </a:r>
            <a:r>
              <a:rPr lang="zh-TW" altLang="en-US" sz="2800" dirty="0" smtClean="0"/>
              <a:t>至</a:t>
            </a:r>
            <a:endParaRPr lang="en-US" altLang="zh-TW" sz="2800" dirty="0" smtClean="0"/>
          </a:p>
          <a:p>
            <a:pPr marL="0" indent="0">
              <a:buNone/>
            </a:pPr>
            <a:r>
              <a:rPr lang="zh-TW" altLang="en-US" sz="2800" dirty="0" smtClean="0">
                <a:solidFill>
                  <a:srgbClr val="FF0000"/>
                </a:solidFill>
              </a:rPr>
              <a:t>澎湖縣</a:t>
            </a:r>
            <a:r>
              <a:rPr lang="zh-TW" altLang="en-US" sz="2800" dirty="0">
                <a:solidFill>
                  <a:srgbClr val="FF0000"/>
                </a:solidFill>
              </a:rPr>
              <a:t>東吉嶼</a:t>
            </a:r>
            <a:r>
              <a:rPr lang="zh-TW" altLang="en-US" sz="2800" dirty="0" smtClean="0"/>
              <a:t>。</a:t>
            </a:r>
            <a:endParaRPr lang="en-US" altLang="zh-TW" sz="2800" dirty="0" smtClean="0"/>
          </a:p>
          <a:p>
            <a:pPr>
              <a:buFont typeface="Wingdings" panose="05000000000000000000" pitchFamily="2" charset="2"/>
              <a:buChar char="u"/>
            </a:pPr>
            <a:r>
              <a:rPr lang="zh-TW" altLang="en-US" sz="2800" dirty="0" smtClean="0"/>
              <a:t>具備「</a:t>
            </a:r>
            <a:r>
              <a:rPr lang="zh-TW" altLang="en-US" sz="2800" dirty="0" smtClean="0">
                <a:solidFill>
                  <a:schemeClr val="accent2"/>
                </a:solidFill>
              </a:rPr>
              <a:t>歷</a:t>
            </a:r>
            <a:r>
              <a:rPr lang="zh-TW" altLang="en-US" sz="2800" dirty="0">
                <a:solidFill>
                  <a:schemeClr val="accent2"/>
                </a:solidFill>
              </a:rPr>
              <a:t>史</a:t>
            </a:r>
            <a:r>
              <a:rPr lang="zh-TW" altLang="en-US" sz="2800" dirty="0"/>
              <a:t>」、「</a:t>
            </a:r>
            <a:r>
              <a:rPr lang="zh-TW" altLang="en-US" sz="2800" dirty="0">
                <a:solidFill>
                  <a:schemeClr val="accent2"/>
                </a:solidFill>
              </a:rPr>
              <a:t>自然</a:t>
            </a:r>
            <a:r>
              <a:rPr lang="zh-TW" altLang="en-US" sz="2800" dirty="0"/>
              <a:t>」、「</a:t>
            </a:r>
            <a:r>
              <a:rPr lang="zh-TW" altLang="en-US" sz="2800" dirty="0">
                <a:solidFill>
                  <a:schemeClr val="accent2"/>
                </a:solidFill>
              </a:rPr>
              <a:t>產業</a:t>
            </a:r>
            <a:r>
              <a:rPr lang="zh-TW" altLang="en-US" sz="2800" dirty="0"/>
              <a:t>」三大資源特色，</a:t>
            </a:r>
            <a:r>
              <a:rPr lang="zh-TW" altLang="en-US" sz="2800" dirty="0" smtClean="0"/>
              <a:t>成為第一</a:t>
            </a:r>
            <a:r>
              <a:rPr lang="zh-TW" altLang="en-US" sz="2800" dirty="0"/>
              <a:t>座強調 與地方「</a:t>
            </a:r>
            <a:r>
              <a:rPr lang="zh-TW" altLang="en-US" sz="2800" dirty="0">
                <a:solidFill>
                  <a:schemeClr val="accent2"/>
                </a:solidFill>
              </a:rPr>
              <a:t>共生</a:t>
            </a:r>
            <a:r>
              <a:rPr lang="zh-TW" altLang="en-US" sz="2800" dirty="0"/>
              <a:t>」之</a:t>
            </a:r>
            <a:r>
              <a:rPr lang="zh-TW" altLang="en-US" sz="2800" dirty="0" smtClean="0"/>
              <a:t>國家公園</a:t>
            </a:r>
            <a:endParaRPr lang="en-US" altLang="zh-TW" sz="2800" dirty="0"/>
          </a:p>
        </p:txBody>
      </p:sp>
      <p:pic>
        <p:nvPicPr>
          <p:cNvPr id="5" name="圖片 4"/>
          <p:cNvPicPr>
            <a:picLocks noChangeAspect="1"/>
          </p:cNvPicPr>
          <p:nvPr/>
        </p:nvPicPr>
        <p:blipFill>
          <a:blip r:embed="rId5"/>
          <a:stretch>
            <a:fillRect/>
          </a:stretch>
        </p:blipFill>
        <p:spPr>
          <a:xfrm>
            <a:off x="6156253" y="3539034"/>
            <a:ext cx="2137298" cy="1177820"/>
          </a:xfrm>
          <a:prstGeom prst="rect">
            <a:avLst/>
          </a:prstGeom>
        </p:spPr>
      </p:pic>
      <p:pic>
        <p:nvPicPr>
          <p:cNvPr id="10" name="圖片 9"/>
          <p:cNvPicPr>
            <a:picLocks noChangeAspect="1"/>
          </p:cNvPicPr>
          <p:nvPr/>
        </p:nvPicPr>
        <p:blipFill>
          <a:blip r:embed="rId6"/>
          <a:stretch>
            <a:fillRect/>
          </a:stretch>
        </p:blipFill>
        <p:spPr>
          <a:xfrm>
            <a:off x="7841260" y="5098795"/>
            <a:ext cx="1993311" cy="963641"/>
          </a:xfrm>
          <a:prstGeom prst="rect">
            <a:avLst/>
          </a:prstGeom>
        </p:spPr>
      </p:pic>
      <p:pic>
        <p:nvPicPr>
          <p:cNvPr id="11" name="圖片 10"/>
          <p:cNvPicPr>
            <a:picLocks noChangeAspect="1"/>
          </p:cNvPicPr>
          <p:nvPr/>
        </p:nvPicPr>
        <p:blipFill>
          <a:blip r:embed="rId7"/>
          <a:stretch>
            <a:fillRect/>
          </a:stretch>
        </p:blipFill>
        <p:spPr>
          <a:xfrm>
            <a:off x="9348814" y="3461081"/>
            <a:ext cx="1807325" cy="1216932"/>
          </a:xfrm>
          <a:prstGeom prst="rect">
            <a:avLst/>
          </a:prstGeom>
        </p:spPr>
      </p:pic>
      <p:sp>
        <p:nvSpPr>
          <p:cNvPr id="12" name="矩形 11"/>
          <p:cNvSpPr/>
          <p:nvPr/>
        </p:nvSpPr>
        <p:spPr>
          <a:xfrm>
            <a:off x="8432092" y="3551891"/>
            <a:ext cx="731290" cy="1323439"/>
          </a:xfrm>
          <a:prstGeom prst="rect">
            <a:avLst/>
          </a:prstGeom>
        </p:spPr>
        <p:txBody>
          <a:bodyPr wrap="none">
            <a:spAutoFit/>
          </a:bodyPr>
          <a:lstStyle/>
          <a:p>
            <a:r>
              <a:rPr lang="en-US" altLang="zh-TW" sz="8000" dirty="0">
                <a:solidFill>
                  <a:schemeClr val="accent2">
                    <a:lumMod val="50000"/>
                  </a:schemeClr>
                </a:solidFill>
                <a:latin typeface="王漢宗粗黑體一實陰" panose="02020600000000000000" pitchFamily="18" charset="-120"/>
                <a:ea typeface="王漢宗粗黑體一實陰" panose="02020600000000000000" pitchFamily="18" charset="-120"/>
              </a:rPr>
              <a:t>+</a:t>
            </a:r>
            <a:endParaRPr lang="zh-TW" altLang="en-US" sz="8000" dirty="0">
              <a:solidFill>
                <a:schemeClr val="accent2">
                  <a:lumMod val="50000"/>
                </a:schemeClr>
              </a:solidFill>
              <a:latin typeface="王漢宗粗黑體一實陰" panose="02020600000000000000" pitchFamily="18" charset="-120"/>
              <a:ea typeface="王漢宗粗黑體一實陰" panose="02020600000000000000" pitchFamily="18" charset="-120"/>
            </a:endParaRPr>
          </a:p>
        </p:txBody>
      </p:sp>
      <p:sp>
        <p:nvSpPr>
          <p:cNvPr id="13" name="矩形 12"/>
          <p:cNvSpPr/>
          <p:nvPr/>
        </p:nvSpPr>
        <p:spPr>
          <a:xfrm>
            <a:off x="11317786" y="3539034"/>
            <a:ext cx="830767" cy="1323439"/>
          </a:xfrm>
          <a:prstGeom prst="rect">
            <a:avLst/>
          </a:prstGeom>
        </p:spPr>
        <p:txBody>
          <a:bodyPr wrap="square">
            <a:spAutoFit/>
          </a:bodyPr>
          <a:lstStyle/>
          <a:p>
            <a:r>
              <a:rPr lang="en-US" altLang="zh-TW" sz="8000" dirty="0">
                <a:solidFill>
                  <a:schemeClr val="accent2">
                    <a:lumMod val="50000"/>
                  </a:schemeClr>
                </a:solidFill>
                <a:latin typeface="王漢宗粗黑體一實陰" panose="02020600000000000000" pitchFamily="18" charset="-120"/>
                <a:ea typeface="王漢宗粗黑體一實陰" panose="02020600000000000000" pitchFamily="18" charset="-120"/>
              </a:rPr>
              <a:t>+</a:t>
            </a:r>
            <a:endParaRPr lang="zh-TW" altLang="en-US" sz="8000" dirty="0">
              <a:solidFill>
                <a:schemeClr val="accent2">
                  <a:lumMod val="50000"/>
                </a:schemeClr>
              </a:solidFill>
              <a:latin typeface="王漢宗粗黑體一實陰" panose="02020600000000000000" pitchFamily="18" charset="-120"/>
              <a:ea typeface="王漢宗粗黑體一實陰" panose="02020600000000000000" pitchFamily="18" charset="-120"/>
            </a:endParaRPr>
          </a:p>
        </p:txBody>
      </p:sp>
      <p:sp>
        <p:nvSpPr>
          <p:cNvPr id="34" name="矩形 33"/>
          <p:cNvSpPr/>
          <p:nvPr/>
        </p:nvSpPr>
        <p:spPr>
          <a:xfrm>
            <a:off x="5368727" y="3413235"/>
            <a:ext cx="785793" cy="1446550"/>
          </a:xfrm>
          <a:prstGeom prst="rect">
            <a:avLst/>
          </a:prstGeom>
        </p:spPr>
        <p:txBody>
          <a:bodyPr wrap="none">
            <a:spAutoFit/>
          </a:bodyPr>
          <a:lstStyle/>
          <a:p>
            <a:r>
              <a:rPr lang="en-US" altLang="zh-TW" sz="8800" dirty="0">
                <a:latin typeface="王漢宗粗黑體一實陰" panose="02020600000000000000" pitchFamily="18" charset="-120"/>
                <a:ea typeface="王漢宗粗黑體一實陰" panose="02020600000000000000" pitchFamily="18" charset="-120"/>
              </a:rPr>
              <a:t>=</a:t>
            </a:r>
            <a:endParaRPr lang="zh-TW" altLang="en-US" sz="8800" dirty="0">
              <a:latin typeface="王漢宗粗黑體一實陰" panose="02020600000000000000" pitchFamily="18" charset="-120"/>
              <a:ea typeface="王漢宗粗黑體一實陰" panose="02020600000000000000" pitchFamily="18" charset="-120"/>
            </a:endParaRPr>
          </a:p>
        </p:txBody>
      </p:sp>
      <p:sp>
        <p:nvSpPr>
          <p:cNvPr id="36" name="矩形 35"/>
          <p:cNvSpPr/>
          <p:nvPr/>
        </p:nvSpPr>
        <p:spPr>
          <a:xfrm>
            <a:off x="9823720" y="4637947"/>
            <a:ext cx="1204962" cy="523220"/>
          </a:xfrm>
          <a:prstGeom prst="rect">
            <a:avLst/>
          </a:prstGeom>
        </p:spPr>
        <p:txBody>
          <a:bodyPr wrap="square">
            <a:spAutoFit/>
          </a:bodyPr>
          <a:lstStyle/>
          <a:p>
            <a:r>
              <a:rPr lang="zh-TW" altLang="en-US" sz="2800" dirty="0">
                <a:solidFill>
                  <a:schemeClr val="tx2">
                    <a:lumMod val="60000"/>
                    <a:lumOff val="40000"/>
                  </a:schemeClr>
                </a:solidFill>
                <a:latin typeface="王漢宗酷正海報" panose="02000500000000000000" pitchFamily="2" charset="-120"/>
                <a:ea typeface="王漢宗酷正海報" panose="02000500000000000000" pitchFamily="2" charset="-120"/>
              </a:rPr>
              <a:t>自然</a:t>
            </a:r>
            <a:endParaRPr lang="zh-TW" altLang="en-US" sz="2800" dirty="0">
              <a:latin typeface="王漢宗酷正海報" panose="02000500000000000000" pitchFamily="2" charset="-120"/>
              <a:ea typeface="王漢宗酷正海報" panose="02000500000000000000" pitchFamily="2" charset="-120"/>
            </a:endParaRPr>
          </a:p>
        </p:txBody>
      </p:sp>
      <p:sp>
        <p:nvSpPr>
          <p:cNvPr id="37" name="矩形 36"/>
          <p:cNvSpPr/>
          <p:nvPr/>
        </p:nvSpPr>
        <p:spPr>
          <a:xfrm>
            <a:off x="6700996" y="4651718"/>
            <a:ext cx="902811" cy="523220"/>
          </a:xfrm>
          <a:prstGeom prst="rect">
            <a:avLst/>
          </a:prstGeom>
        </p:spPr>
        <p:txBody>
          <a:bodyPr wrap="none">
            <a:spAutoFit/>
          </a:bodyPr>
          <a:lstStyle/>
          <a:p>
            <a:r>
              <a:rPr lang="zh-TW" altLang="en-US" sz="2800" dirty="0">
                <a:solidFill>
                  <a:schemeClr val="accent5"/>
                </a:solidFill>
                <a:latin typeface="王漢宗酷正海報" panose="02000500000000000000" pitchFamily="2" charset="-120"/>
                <a:ea typeface="王漢宗酷正海報" panose="02000500000000000000" pitchFamily="2" charset="-120"/>
              </a:rPr>
              <a:t>產業</a:t>
            </a:r>
          </a:p>
        </p:txBody>
      </p:sp>
      <p:sp>
        <p:nvSpPr>
          <p:cNvPr id="39" name="矩形 38"/>
          <p:cNvSpPr/>
          <p:nvPr/>
        </p:nvSpPr>
        <p:spPr>
          <a:xfrm>
            <a:off x="8343411" y="6062436"/>
            <a:ext cx="1005403" cy="584775"/>
          </a:xfrm>
          <a:prstGeom prst="rect">
            <a:avLst/>
          </a:prstGeom>
        </p:spPr>
        <p:txBody>
          <a:bodyPr wrap="none">
            <a:spAutoFit/>
          </a:bodyPr>
          <a:lstStyle/>
          <a:p>
            <a:r>
              <a:rPr lang="zh-TW" altLang="en-US" sz="3200" dirty="0">
                <a:solidFill>
                  <a:schemeClr val="accent6">
                    <a:lumMod val="75000"/>
                  </a:schemeClr>
                </a:solidFill>
                <a:latin typeface="文鼎彈簧體" panose="020B0602010101010101" pitchFamily="34" charset="-120"/>
                <a:ea typeface="文鼎彈簧體" panose="020B0602010101010101" pitchFamily="34" charset="-120"/>
                <a:cs typeface="Arial Unicode MS" panose="020B0604020202020204" pitchFamily="34" charset="-120"/>
              </a:rPr>
              <a:t>歷史</a:t>
            </a:r>
          </a:p>
        </p:txBody>
      </p:sp>
    </p:spTree>
    <p:extLst>
      <p:ext uri="{BB962C8B-B14F-4D97-AF65-F5344CB8AC3E}">
        <p14:creationId xmlns:p14="http://schemas.microsoft.com/office/powerpoint/2010/main" val="344726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52D215A-7D9D-4B71-81A1-3220FCFE316C}"/>
              </a:ext>
            </a:extLst>
          </p:cNvPr>
          <p:cNvSpPr>
            <a:spLocks noGrp="1"/>
          </p:cNvSpPr>
          <p:nvPr>
            <p:ph type="title"/>
          </p:nvPr>
        </p:nvSpPr>
        <p:spPr>
          <a:xfrm>
            <a:off x="626534" y="330401"/>
            <a:ext cx="11340000" cy="432000"/>
          </a:xfrm>
        </p:spPr>
        <p:txBody>
          <a:bodyPr rtlCol="0">
            <a:normAutofit fontScale="90000"/>
          </a:bodyPr>
          <a:lstStyle/>
          <a:p>
            <a:pPr rtl="0"/>
            <a:r>
              <a:rPr lang="zh-TW" altLang="en-US" b="1" dirty="0" smtClean="0">
                <a:latin typeface="Microsoft JhengHei UI" panose="020B0604030504040204" pitchFamily="34" charset="-120"/>
                <a:ea typeface="Microsoft JhengHei UI" panose="020B0604030504040204" pitchFamily="34" charset="-120"/>
                <a:sym typeface="Microsoft JhengHei UI" panose="020B0604030504040204" pitchFamily="34" charset="-120"/>
                <a:hlinkClick r:id="rId3"/>
              </a:rPr>
              <a:t>自然資源</a:t>
            </a:r>
            <a:endParaRPr lang="zh-TW" altLang="en-US" b="1" dirty="0">
              <a:latin typeface="Microsoft JhengHei UI" panose="020B0604030504040204" pitchFamily="34" charset="-120"/>
              <a:ea typeface="Microsoft JhengHei UI" panose="020B0604030504040204" pitchFamily="34" charset="-120"/>
              <a:sym typeface="Microsoft JhengHei UI" panose="020B0604030504040204" pitchFamily="34" charset="-120"/>
            </a:endParaRPr>
          </a:p>
        </p:txBody>
      </p:sp>
      <p:cxnSp>
        <p:nvCxnSpPr>
          <p:cNvPr id="75" name="直線接點​​ 74" descr="投影片上的第一條分隔線">
            <a:extLst>
              <a:ext uri="{FF2B5EF4-FFF2-40B4-BE49-F238E27FC236}">
                <a16:creationId xmlns:a16="http://schemas.microsoft.com/office/drawing/2014/main" xmlns="" id="{1D5BA55A-3253-4F3B-A32A-5A12ECE65A55}"/>
              </a:ext>
              <a:ext uri="{C183D7F6-B498-43B3-948B-1728B52AA6E4}">
                <adec:decorative xmlns:adec="http://schemas.microsoft.com/office/drawing/2017/decorative" xmlns="" val="1"/>
              </a:ext>
            </a:extLst>
          </p:cNvPr>
          <p:cNvCxnSpPr>
            <a:cxnSpLocks/>
          </p:cNvCxnSpPr>
          <p:nvPr/>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59" name="圖片預留位置 158" descr="仙人掌">
            <a:extLst>
              <a:ext uri="{FF2B5EF4-FFF2-40B4-BE49-F238E27FC236}">
                <a16:creationId xmlns:a16="http://schemas.microsoft.com/office/drawing/2014/main" xmlns="" id="{9F99EF5B-831D-4852-A739-269399B8FA71}"/>
              </a:ext>
            </a:extLst>
          </p:cNvPr>
          <p:cNvPicPr>
            <a:picLocks noGrp="1" noChangeAspect="1"/>
          </p:cNvPicPr>
          <p:nvPr>
            <p:ph type="pic" sz="quarter" idx="28"/>
          </p:nvPr>
        </p:nvPicPr>
        <p:blipFill rotWithShape="1">
          <a:blip r:embed="rId4"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p:blipFill>
        <p:spPr/>
      </p:pic>
      <p:sp>
        <p:nvSpPr>
          <p:cNvPr id="9" name="文字預留位置 8">
            <a:extLst>
              <a:ext uri="{FF2B5EF4-FFF2-40B4-BE49-F238E27FC236}">
                <a16:creationId xmlns:a16="http://schemas.microsoft.com/office/drawing/2014/main" xmlns="" id="{A6E9F776-E542-4D93-851A-A3A10F6D2A7D}"/>
              </a:ext>
            </a:extLst>
          </p:cNvPr>
          <p:cNvSpPr>
            <a:spLocks noGrp="1"/>
          </p:cNvSpPr>
          <p:nvPr>
            <p:ph type="body" sz="quarter" idx="17"/>
          </p:nvPr>
        </p:nvSpPr>
        <p:spPr>
          <a:xfrm>
            <a:off x="2828331" y="3660706"/>
            <a:ext cx="2160587" cy="257238"/>
          </a:xfrm>
        </p:spPr>
        <p:txBody>
          <a:bodyPr rtlCol="0">
            <a:noAutofit/>
          </a:bodyPr>
          <a:lstStyle/>
          <a:p>
            <a:r>
              <a:rPr lang="zh-TW" altLang="en-US" sz="2400" dirty="0">
                <a:latin typeface="+mj-lt"/>
              </a:rPr>
              <a:t>大青彈塗魚</a:t>
            </a:r>
            <a:endParaRPr lang="zh-TW" altLang="en-US" sz="2400" dirty="0">
              <a:latin typeface="+mj-lt"/>
              <a:sym typeface="Microsoft JhengHei UI" panose="020B0604030504040204" pitchFamily="34" charset="-120"/>
            </a:endParaRPr>
          </a:p>
        </p:txBody>
      </p:sp>
      <p:sp>
        <p:nvSpPr>
          <p:cNvPr id="4" name="文字預留位置 3">
            <a:extLst>
              <a:ext uri="{FF2B5EF4-FFF2-40B4-BE49-F238E27FC236}">
                <a16:creationId xmlns:a16="http://schemas.microsoft.com/office/drawing/2014/main" xmlns="" id="{79CEA89E-0B03-4727-AB47-73EA4E2DF948}"/>
              </a:ext>
            </a:extLst>
          </p:cNvPr>
          <p:cNvSpPr>
            <a:spLocks noGrp="1"/>
          </p:cNvSpPr>
          <p:nvPr>
            <p:ph type="body" sz="quarter" idx="12"/>
          </p:nvPr>
        </p:nvSpPr>
        <p:spPr>
          <a:xfrm>
            <a:off x="2828330" y="4210868"/>
            <a:ext cx="2160588" cy="900000"/>
          </a:xfrm>
        </p:spPr>
        <p:txBody>
          <a:bodyPr rtlCol="0"/>
          <a:lstStyle/>
          <a:p>
            <a:pPr>
              <a:lnSpc>
                <a:spcPct val="100000"/>
              </a:lnSpc>
            </a:pPr>
            <a:r>
              <a:rPr lang="zh-TW" altLang="en-US" sz="2400" dirty="0" smtClean="0">
                <a:latin typeface="華康布丁體" panose="02010609010101010101" pitchFamily="49" charset="-120"/>
                <a:ea typeface="華康布丁體" panose="02010609010101010101" pitchFamily="49" charset="-120"/>
              </a:rPr>
              <a:t>在</a:t>
            </a:r>
            <a:r>
              <a:rPr lang="zh-TW" altLang="en-US" sz="2400" dirty="0">
                <a:latin typeface="華康布丁體" panose="02010609010101010101" pitchFamily="49" charset="-120"/>
                <a:ea typeface="華康布丁體" panose="02010609010101010101" pitchFamily="49" charset="-120"/>
              </a:rPr>
              <a:t>潮水漲退的地方繁衍</a:t>
            </a:r>
            <a:r>
              <a:rPr lang="zh-TW" altLang="en-US" sz="2400" dirty="0" smtClean="0">
                <a:latin typeface="華康布丁體" panose="02010609010101010101" pitchFamily="49" charset="-120"/>
                <a:ea typeface="華康布丁體" panose="02010609010101010101" pitchFamily="49" charset="-120"/>
              </a:rPr>
              <a:t>滋長</a:t>
            </a:r>
            <a:endParaRPr lang="zh-TW" altLang="en-US" sz="2400" dirty="0">
              <a:latin typeface="華康布丁體" panose="02010609010101010101" pitchFamily="49" charset="-120"/>
              <a:ea typeface="華康布丁體" panose="02010609010101010101" pitchFamily="49" charset="-120"/>
              <a:sym typeface="Microsoft JhengHei UI" panose="020B0604030504040204" pitchFamily="34" charset="-120"/>
            </a:endParaRPr>
          </a:p>
        </p:txBody>
      </p:sp>
      <p:cxnSp>
        <p:nvCxnSpPr>
          <p:cNvPr id="77" name="直線接點​​ 76" descr="投影片上的第二條分隔線">
            <a:extLst>
              <a:ext uri="{FF2B5EF4-FFF2-40B4-BE49-F238E27FC236}">
                <a16:creationId xmlns:a16="http://schemas.microsoft.com/office/drawing/2014/main" xmlns="" id="{50250EBA-885D-4E6F-B841-92A9B8FBBB6F}"/>
              </a:ext>
              <a:ext uri="{C183D7F6-B498-43B3-948B-1728B52AA6E4}">
                <adec:decorative xmlns:adec="http://schemas.microsoft.com/office/drawing/2017/decorative" xmlns="" val="1"/>
              </a:ext>
            </a:extLst>
          </p:cNvPr>
          <p:cNvCxnSpPr>
            <a:cxnSpLocks/>
          </p:cNvCxnSpPr>
          <p:nvPr/>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8" name="直線接點​​ 77" descr="投影片上的第三條分隔線">
            <a:extLst>
              <a:ext uri="{FF2B5EF4-FFF2-40B4-BE49-F238E27FC236}">
                <a16:creationId xmlns:a16="http://schemas.microsoft.com/office/drawing/2014/main" xmlns="" id="{29488879-6129-4D02-B173-36635DF61BC0}"/>
              </a:ext>
              <a:ext uri="{C183D7F6-B498-43B3-948B-1728B52AA6E4}">
                <adec:decorative xmlns:adec="http://schemas.microsoft.com/office/drawing/2017/decorative" xmlns="" val="1"/>
              </a:ext>
            </a:extLst>
          </p:cNvPr>
          <p:cNvCxnSpPr>
            <a:cxnSpLocks/>
          </p:cNvCxnSpPr>
          <p:nvPr/>
        </p:nvCxnSpPr>
        <p:spPr>
          <a:xfrm>
            <a:off x="7248035"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 name="文字預留位置 10">
            <a:extLst>
              <a:ext uri="{FF2B5EF4-FFF2-40B4-BE49-F238E27FC236}">
                <a16:creationId xmlns:a16="http://schemas.microsoft.com/office/drawing/2014/main" xmlns="" id="{ACD29343-5246-427C-BFCC-F61B25177CF4}"/>
              </a:ext>
            </a:extLst>
          </p:cNvPr>
          <p:cNvSpPr>
            <a:spLocks noGrp="1"/>
          </p:cNvSpPr>
          <p:nvPr>
            <p:ph type="body" sz="quarter" idx="19"/>
          </p:nvPr>
        </p:nvSpPr>
        <p:spPr>
          <a:xfrm>
            <a:off x="5175279" y="3706868"/>
            <a:ext cx="2160587" cy="504000"/>
          </a:xfrm>
        </p:spPr>
        <p:txBody>
          <a:bodyPr rtlCol="0">
            <a:normAutofit/>
          </a:bodyPr>
          <a:lstStyle/>
          <a:p>
            <a:r>
              <a:rPr lang="zh-TW" altLang="en-US" sz="2400" dirty="0">
                <a:solidFill>
                  <a:schemeClr val="tx1"/>
                </a:solidFill>
                <a:latin typeface="標楷體" pitchFamily="65" charset="-120"/>
              </a:rPr>
              <a:t>白花馬鞍</a:t>
            </a:r>
            <a:r>
              <a:rPr lang="zh-TW" altLang="en-US" sz="2400" dirty="0" smtClean="0">
                <a:solidFill>
                  <a:schemeClr val="tx1"/>
                </a:solidFill>
                <a:latin typeface="標楷體" pitchFamily="65" charset="-120"/>
              </a:rPr>
              <a:t>藤</a:t>
            </a:r>
            <a:endParaRPr lang="zh-TW" altLang="en-US" sz="2400" dirty="0">
              <a:solidFill>
                <a:schemeClr val="tx1"/>
              </a:solidFill>
              <a:sym typeface="Microsoft JhengHei UI" panose="020B0604030504040204" pitchFamily="34" charset="-120"/>
            </a:endParaRPr>
          </a:p>
        </p:txBody>
      </p:sp>
      <p:sp>
        <p:nvSpPr>
          <p:cNvPr id="6" name="文字預留位置 5">
            <a:extLst>
              <a:ext uri="{FF2B5EF4-FFF2-40B4-BE49-F238E27FC236}">
                <a16:creationId xmlns:a16="http://schemas.microsoft.com/office/drawing/2014/main" xmlns="" id="{A163F1F1-E70E-4823-905B-45B18FCD35FA}"/>
              </a:ext>
            </a:extLst>
          </p:cNvPr>
          <p:cNvSpPr>
            <a:spLocks noGrp="1"/>
          </p:cNvSpPr>
          <p:nvPr>
            <p:ph type="body" sz="quarter" idx="14"/>
          </p:nvPr>
        </p:nvSpPr>
        <p:spPr>
          <a:xfrm>
            <a:off x="5134551" y="4288598"/>
            <a:ext cx="2384859" cy="1783532"/>
          </a:xfrm>
        </p:spPr>
        <p:txBody>
          <a:bodyPr rtlCol="0">
            <a:normAutofit lnSpcReduction="10000"/>
          </a:bodyPr>
          <a:lstStyle/>
          <a:p>
            <a:pPr>
              <a:spcBef>
                <a:spcPct val="50000"/>
              </a:spcBef>
            </a:pPr>
            <a:r>
              <a:rPr lang="zh-TW" altLang="en-US" sz="2400" dirty="0" smtClean="0">
                <a:solidFill>
                  <a:schemeClr val="tx1"/>
                </a:solidFill>
                <a:latin typeface="+mj-ea"/>
                <a:ea typeface="+mj-ea"/>
              </a:rPr>
              <a:t>在海濱</a:t>
            </a:r>
            <a:r>
              <a:rPr lang="zh-TW" altLang="en-US" sz="2400" dirty="0">
                <a:solidFill>
                  <a:schemeClr val="tx1"/>
                </a:solidFill>
                <a:latin typeface="+mj-ea"/>
                <a:ea typeface="+mj-ea"/>
              </a:rPr>
              <a:t>沙灘上或河邊堤坡上</a:t>
            </a:r>
            <a:r>
              <a:rPr lang="zh-TW" altLang="en-US" sz="2400" dirty="0" smtClean="0">
                <a:solidFill>
                  <a:schemeClr val="tx1"/>
                </a:solidFill>
                <a:latin typeface="+mj-ea"/>
                <a:ea typeface="+mj-ea"/>
              </a:rPr>
              <a:t>，莖是蔓生</a:t>
            </a:r>
            <a:r>
              <a:rPr lang="zh-TW" altLang="en-US" sz="2400" dirty="0">
                <a:solidFill>
                  <a:schemeClr val="tx1"/>
                </a:solidFill>
                <a:latin typeface="+mj-ea"/>
                <a:ea typeface="+mj-ea"/>
              </a:rPr>
              <a:t>至地面，向四面八方拓展地盤。</a:t>
            </a:r>
          </a:p>
        </p:txBody>
      </p:sp>
      <p:cxnSp>
        <p:nvCxnSpPr>
          <p:cNvPr id="79" name="直線接點​​ 78" descr="投影片上的第四條分隔線">
            <a:extLst>
              <a:ext uri="{FF2B5EF4-FFF2-40B4-BE49-F238E27FC236}">
                <a16:creationId xmlns:a16="http://schemas.microsoft.com/office/drawing/2014/main" xmlns="" id="{9926A3E2-2234-409D-9838-30428E6377E4}"/>
              </a:ext>
              <a:ext uri="{C183D7F6-B498-43B3-948B-1728B52AA6E4}">
                <adec:decorative xmlns:adec="http://schemas.microsoft.com/office/drawing/2017/decorative" xmlns="" val="1"/>
              </a:ext>
            </a:extLst>
          </p:cNvPr>
          <p:cNvCxnSpPr>
            <a:cxnSpLocks/>
          </p:cNvCxnSpPr>
          <p:nvPr/>
        </p:nvCxnSpPr>
        <p:spPr>
          <a:xfrm>
            <a:off x="9542529"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6" name="圖片 15"/>
          <p:cNvPicPr>
            <a:picLocks noChangeAspect="1"/>
          </p:cNvPicPr>
          <p:nvPr/>
        </p:nvPicPr>
        <p:blipFill>
          <a:blip r:embed="rId8"/>
          <a:stretch>
            <a:fillRect/>
          </a:stretch>
        </p:blipFill>
        <p:spPr>
          <a:xfrm>
            <a:off x="2764498" y="2050412"/>
            <a:ext cx="2389439" cy="1584994"/>
          </a:xfrm>
          <a:prstGeom prst="ellipse">
            <a:avLst/>
          </a:prstGeom>
          <a:ln>
            <a:noFill/>
          </a:ln>
          <a:effectLst>
            <a:softEdge rad="112500"/>
          </a:effec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03752" y="1909554"/>
            <a:ext cx="2210595" cy="165794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478" y="1906680"/>
            <a:ext cx="2272229" cy="175689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1104508" y="3660706"/>
            <a:ext cx="1107996" cy="461665"/>
          </a:xfrm>
          <a:prstGeom prst="rect">
            <a:avLst/>
          </a:prstGeom>
        </p:spPr>
        <p:txBody>
          <a:bodyPr wrap="none">
            <a:spAutoFit/>
          </a:bodyPr>
          <a:lstStyle/>
          <a:p>
            <a:r>
              <a:rPr lang="zh-TW" altLang="en-US" sz="2400" kern="0" dirty="0" smtClean="0">
                <a:solidFill>
                  <a:schemeClr val="accent3">
                    <a:lumMod val="50000"/>
                  </a:schemeClr>
                </a:solidFill>
                <a:latin typeface="+mj-lt"/>
              </a:rPr>
              <a:t>虎皮蛙</a:t>
            </a:r>
            <a:endParaRPr lang="zh-TW" altLang="en-US" sz="2400" dirty="0">
              <a:latin typeface="+mj-lt"/>
            </a:endParaRPr>
          </a:p>
        </p:txBody>
      </p:sp>
      <p:sp>
        <p:nvSpPr>
          <p:cNvPr id="22" name="矩形 21"/>
          <p:cNvSpPr/>
          <p:nvPr/>
        </p:nvSpPr>
        <p:spPr>
          <a:xfrm>
            <a:off x="614697" y="4071787"/>
            <a:ext cx="2171102" cy="1938992"/>
          </a:xfrm>
          <a:prstGeom prst="rect">
            <a:avLst/>
          </a:prstGeom>
        </p:spPr>
        <p:txBody>
          <a:bodyPr wrap="square">
            <a:spAutoFit/>
          </a:bodyPr>
          <a:lstStyle/>
          <a:p>
            <a:r>
              <a:rPr lang="zh-TW" altLang="en-US" sz="2400" kern="0" dirty="0">
                <a:latin typeface="標楷體" pitchFamily="65" charset="-120"/>
              </a:rPr>
              <a:t>可供人食用，雄性虎紋蛙體長</a:t>
            </a:r>
            <a:r>
              <a:rPr lang="en-US" altLang="zh-TW" sz="2400" kern="0" dirty="0">
                <a:latin typeface="標楷體" pitchFamily="65" charset="-120"/>
              </a:rPr>
              <a:t>6</a:t>
            </a:r>
            <a:r>
              <a:rPr lang="zh-TW" altLang="en-US" sz="2400" kern="0" dirty="0">
                <a:latin typeface="標楷體" pitchFamily="65" charset="-120"/>
              </a:rPr>
              <a:t>公分</a:t>
            </a:r>
            <a:r>
              <a:rPr lang="en-US" altLang="zh-TW" sz="2400" kern="0" dirty="0">
                <a:latin typeface="標楷體" pitchFamily="65" charset="-120"/>
              </a:rPr>
              <a:t>~12</a:t>
            </a:r>
            <a:r>
              <a:rPr lang="zh-TW" altLang="en-US" sz="2400" kern="0" dirty="0">
                <a:latin typeface="標楷體" pitchFamily="65" charset="-120"/>
              </a:rPr>
              <a:t>公分，最大可達</a:t>
            </a:r>
            <a:r>
              <a:rPr lang="en-US" altLang="zh-TW" sz="2400" kern="0" dirty="0">
                <a:latin typeface="標楷體" pitchFamily="65" charset="-120"/>
              </a:rPr>
              <a:t>15</a:t>
            </a:r>
            <a:r>
              <a:rPr lang="zh-TW" altLang="en-US" sz="2400" kern="0" dirty="0">
                <a:latin typeface="標楷體" pitchFamily="65" charset="-120"/>
              </a:rPr>
              <a:t>公分</a:t>
            </a:r>
            <a:endParaRPr lang="zh-TW" altLang="en-US" sz="2400" dirty="0"/>
          </a:p>
        </p:txBody>
      </p:sp>
      <p:pic>
        <p:nvPicPr>
          <p:cNvPr id="33" name="Picture 9" descr="錦蛇(圖)"/>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6737" y="2050412"/>
            <a:ext cx="2000250" cy="15017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22"/>
          <p:cNvSpPr/>
          <p:nvPr/>
        </p:nvSpPr>
        <p:spPr>
          <a:xfrm>
            <a:off x="8087316" y="3789325"/>
            <a:ext cx="646331" cy="369332"/>
          </a:xfrm>
          <a:prstGeom prst="rect">
            <a:avLst/>
          </a:prstGeom>
        </p:spPr>
        <p:txBody>
          <a:bodyPr wrap="none">
            <a:spAutoFit/>
          </a:bodyPr>
          <a:lstStyle/>
          <a:p>
            <a:r>
              <a:rPr lang="zh-TW" altLang="en-US" kern="0" dirty="0">
                <a:solidFill>
                  <a:schemeClr val="accent3">
                    <a:lumMod val="50000"/>
                  </a:schemeClr>
                </a:solidFill>
                <a:latin typeface="標楷體" pitchFamily="65" charset="-120"/>
              </a:rPr>
              <a:t>錦蛇</a:t>
            </a:r>
            <a:endParaRPr lang="zh-TW" altLang="en-US" dirty="0"/>
          </a:p>
        </p:txBody>
      </p:sp>
      <p:pic>
        <p:nvPicPr>
          <p:cNvPr id="36" name="Picture 8" descr="貢德氏蛙(圖)"/>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4758" y="1953605"/>
            <a:ext cx="2355978" cy="16630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10298641" y="3809919"/>
            <a:ext cx="1107996" cy="369332"/>
          </a:xfrm>
          <a:prstGeom prst="rect">
            <a:avLst/>
          </a:prstGeom>
        </p:spPr>
        <p:txBody>
          <a:bodyPr wrap="none">
            <a:spAutoFit/>
          </a:bodyPr>
          <a:lstStyle/>
          <a:p>
            <a:r>
              <a:rPr lang="zh-TW" altLang="en-US" kern="0" dirty="0">
                <a:solidFill>
                  <a:schemeClr val="accent3">
                    <a:lumMod val="50000"/>
                  </a:schemeClr>
                </a:solidFill>
                <a:latin typeface="標楷體" pitchFamily="65" charset="-120"/>
              </a:rPr>
              <a:t>貢德氏蛙</a:t>
            </a:r>
            <a:endParaRPr lang="zh-TW" altLang="en-US" dirty="0"/>
          </a:p>
        </p:txBody>
      </p:sp>
      <p:sp>
        <p:nvSpPr>
          <p:cNvPr id="26" name="矩形 25"/>
          <p:cNvSpPr/>
          <p:nvPr/>
        </p:nvSpPr>
        <p:spPr>
          <a:xfrm>
            <a:off x="9941856" y="4158657"/>
            <a:ext cx="1888880" cy="1938992"/>
          </a:xfrm>
          <a:prstGeom prst="rect">
            <a:avLst/>
          </a:prstGeom>
        </p:spPr>
        <p:txBody>
          <a:bodyPr wrap="square">
            <a:spAutoFit/>
          </a:bodyPr>
          <a:lstStyle/>
          <a:p>
            <a:r>
              <a:rPr lang="zh-TW" altLang="en-US" sz="2400" kern="0" dirty="0">
                <a:latin typeface="標楷體" pitchFamily="65" charset="-120"/>
              </a:rPr>
              <a:t>背部為淡褐色或赤褐色，體長</a:t>
            </a:r>
            <a:r>
              <a:rPr lang="en-US" altLang="zh-TW" sz="2400" kern="0" dirty="0">
                <a:latin typeface="標楷體" pitchFamily="65" charset="-120"/>
              </a:rPr>
              <a:t>6</a:t>
            </a:r>
            <a:r>
              <a:rPr lang="zh-TW" altLang="en-US" sz="2400" kern="0" dirty="0">
                <a:latin typeface="標楷體" pitchFamily="65" charset="-120"/>
              </a:rPr>
              <a:t>公分</a:t>
            </a:r>
            <a:r>
              <a:rPr lang="en-US" altLang="zh-TW" sz="2400" kern="0" dirty="0">
                <a:latin typeface="標楷體" pitchFamily="65" charset="-120"/>
              </a:rPr>
              <a:t>~8</a:t>
            </a:r>
            <a:r>
              <a:rPr lang="zh-TW" altLang="en-US" sz="2400" kern="0" dirty="0">
                <a:latin typeface="標楷體" pitchFamily="65" charset="-120"/>
              </a:rPr>
              <a:t>公分，最大可達</a:t>
            </a:r>
            <a:r>
              <a:rPr lang="en-US" altLang="zh-TW" sz="2400" kern="0" dirty="0">
                <a:latin typeface="標楷體" pitchFamily="65" charset="-120"/>
              </a:rPr>
              <a:t>8</a:t>
            </a:r>
            <a:r>
              <a:rPr lang="zh-TW" altLang="en-US" sz="2400" kern="0" dirty="0">
                <a:latin typeface="標楷體" pitchFamily="65" charset="-120"/>
              </a:rPr>
              <a:t>公分</a:t>
            </a:r>
            <a:endParaRPr lang="zh-TW" altLang="en-US" sz="2400" dirty="0"/>
          </a:p>
        </p:txBody>
      </p:sp>
      <p:sp>
        <p:nvSpPr>
          <p:cNvPr id="28" name="矩形 27"/>
          <p:cNvSpPr/>
          <p:nvPr/>
        </p:nvSpPr>
        <p:spPr>
          <a:xfrm>
            <a:off x="7629975" y="4210868"/>
            <a:ext cx="2131575" cy="1938992"/>
          </a:xfrm>
          <a:prstGeom prst="rect">
            <a:avLst/>
          </a:prstGeom>
        </p:spPr>
        <p:txBody>
          <a:bodyPr wrap="square">
            <a:spAutoFit/>
          </a:bodyPr>
          <a:lstStyle/>
          <a:p>
            <a:pPr indent="-342900">
              <a:defRPr/>
            </a:pPr>
            <a:r>
              <a:rPr lang="zh-TW" altLang="en-US" sz="2400" kern="0" dirty="0">
                <a:solidFill>
                  <a:schemeClr val="accent4">
                    <a:lumMod val="50000"/>
                  </a:schemeClr>
                </a:solidFill>
                <a:latin typeface="+mj-ea"/>
              </a:rPr>
              <a:t>無毒蛇種，身體前半段有</a:t>
            </a:r>
            <a:r>
              <a:rPr lang="en-US" altLang="zh-TW" sz="2400" kern="0" dirty="0">
                <a:solidFill>
                  <a:schemeClr val="accent4">
                    <a:lumMod val="50000"/>
                  </a:schemeClr>
                </a:solidFill>
                <a:latin typeface="+mj-ea"/>
              </a:rPr>
              <a:t>4</a:t>
            </a:r>
            <a:r>
              <a:rPr lang="zh-TW" altLang="en-US" sz="2400" kern="0" dirty="0">
                <a:solidFill>
                  <a:schemeClr val="accent4">
                    <a:lumMod val="50000"/>
                  </a:schemeClr>
                </a:solidFill>
                <a:latin typeface="+mj-ea"/>
              </a:rPr>
              <a:t>列黑褐色菱形斑，到後半</a:t>
            </a:r>
            <a:r>
              <a:rPr lang="zh-TW" altLang="en-US" sz="2400" kern="0" dirty="0" smtClean="0">
                <a:solidFill>
                  <a:schemeClr val="accent4">
                    <a:lumMod val="50000"/>
                  </a:schemeClr>
                </a:solidFill>
                <a:latin typeface="+mj-ea"/>
              </a:rPr>
              <a:t>段漸成橫</a:t>
            </a:r>
            <a:r>
              <a:rPr lang="zh-TW" altLang="en-US" sz="2400" kern="0" dirty="0">
                <a:solidFill>
                  <a:schemeClr val="accent4">
                    <a:lumMod val="50000"/>
                  </a:schemeClr>
                </a:solidFill>
                <a:latin typeface="+mj-ea"/>
              </a:rPr>
              <a:t>紋。</a:t>
            </a:r>
          </a:p>
        </p:txBody>
      </p:sp>
    </p:spTree>
    <p:extLst>
      <p:ext uri="{BB962C8B-B14F-4D97-AF65-F5344CB8AC3E}">
        <p14:creationId xmlns:p14="http://schemas.microsoft.com/office/powerpoint/2010/main" val="3511997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7200" dirty="0"/>
              <a:t>網仔寮沙洲</a:t>
            </a:r>
          </a:p>
        </p:txBody>
      </p:sp>
      <p:pic>
        <p:nvPicPr>
          <p:cNvPr id="4" name="內容版面配置區 3"/>
          <p:cNvPicPr>
            <a:picLocks noGrp="1" noChangeAspect="1"/>
          </p:cNvPicPr>
          <p:nvPr>
            <p:ph idx="1"/>
          </p:nvPr>
        </p:nvPicPr>
        <p:blipFill>
          <a:blip r:embed="rId3"/>
          <a:stretch>
            <a:fillRect/>
          </a:stretch>
        </p:blipFill>
        <p:spPr>
          <a:xfrm>
            <a:off x="6966066" y="2333106"/>
            <a:ext cx="4472247" cy="3778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矩形 5"/>
          <p:cNvSpPr/>
          <p:nvPr/>
        </p:nvSpPr>
        <p:spPr>
          <a:xfrm>
            <a:off x="1618212" y="2598004"/>
            <a:ext cx="4472246" cy="3108543"/>
          </a:xfrm>
          <a:prstGeom prst="rect">
            <a:avLst/>
          </a:prstGeom>
        </p:spPr>
        <p:txBody>
          <a:bodyPr wrap="square">
            <a:spAutoFit/>
          </a:bodyPr>
          <a:lstStyle/>
          <a:p>
            <a:r>
              <a:rPr lang="zh-TW" altLang="en-US" sz="2800" dirty="0">
                <a:solidFill>
                  <a:srgbClr val="0066CC"/>
                </a:solidFill>
                <a:latin typeface="Arial" panose="020B0604020202020204" pitchFamily="34" charset="0"/>
              </a:rPr>
              <a:t>為七股潟湖西側的濱海沙洲。</a:t>
            </a:r>
            <a:r>
              <a:rPr lang="zh-TW" altLang="en-US" sz="2800" dirty="0"/>
              <a:t/>
            </a:r>
            <a:br>
              <a:rPr lang="zh-TW" altLang="en-US" sz="2800" dirty="0"/>
            </a:br>
            <a:r>
              <a:rPr lang="zh-TW" altLang="en-US" sz="2800" dirty="0">
                <a:solidFill>
                  <a:srgbClr val="0066CC"/>
                </a:solidFill>
                <a:latin typeface="Arial" panose="020B0604020202020204" pitchFamily="34" charset="0"/>
              </a:rPr>
              <a:t>網仔寮汕中央是由木麻黃為主構成的防風林，黃昏時常可看見鷺科集結歸來；退潮時可在灘地上觀察到出來覓食的和尚蟹。亦是觀察濱海植物與沙丘地形的極佳之處。</a:t>
            </a:r>
            <a:endParaRPr lang="zh-TW" altLang="en-US" sz="2800" dirty="0"/>
          </a:p>
        </p:txBody>
      </p:sp>
      <p:sp>
        <p:nvSpPr>
          <p:cNvPr id="3" name="矩形 2">
            <a:extLst>
              <a:ext uri="{FF2B5EF4-FFF2-40B4-BE49-F238E27FC236}">
                <a16:creationId xmlns:a16="http://schemas.microsoft.com/office/drawing/2014/main" xmlns="" id="{6B755B58-1EC5-462C-ABC7-B2509EDE3807}"/>
              </a:ext>
            </a:extLst>
          </p:cNvPr>
          <p:cNvSpPr/>
          <p:nvPr/>
        </p:nvSpPr>
        <p:spPr>
          <a:xfrm>
            <a:off x="6096000" y="6399551"/>
            <a:ext cx="5960286" cy="369332"/>
          </a:xfrm>
          <a:prstGeom prst="rect">
            <a:avLst/>
          </a:prstGeom>
        </p:spPr>
        <p:txBody>
          <a:bodyPr wrap="none">
            <a:spAutoFit/>
          </a:bodyPr>
          <a:lstStyle/>
          <a:p>
            <a:r>
              <a:rPr lang="en-US" altLang="zh-TW" dirty="0">
                <a:solidFill>
                  <a:srgbClr val="FF0000"/>
                </a:solidFill>
                <a:hlinkClick r:id="rId4"/>
              </a:rPr>
              <a:t>https://</a:t>
            </a:r>
            <a:r>
              <a:rPr lang="en-US" altLang="zh-TW" dirty="0" err="1">
                <a:solidFill>
                  <a:srgbClr val="FF0000"/>
                </a:solidFill>
                <a:hlinkClick r:id="rId4"/>
              </a:rPr>
              <a:t>www.youtube.com</a:t>
            </a:r>
            <a:r>
              <a:rPr lang="en-US" altLang="zh-TW" dirty="0">
                <a:solidFill>
                  <a:srgbClr val="FF0000"/>
                </a:solidFill>
                <a:hlinkClick r:id="rId4"/>
              </a:rPr>
              <a:t>/</a:t>
            </a:r>
            <a:r>
              <a:rPr lang="en-US" altLang="zh-TW" dirty="0" err="1">
                <a:solidFill>
                  <a:srgbClr val="FF0000"/>
                </a:solidFill>
                <a:hlinkClick r:id="rId4"/>
              </a:rPr>
              <a:t>watch?v</a:t>
            </a:r>
            <a:r>
              <a:rPr lang="en-US" altLang="zh-TW" dirty="0">
                <a:solidFill>
                  <a:srgbClr val="FF0000"/>
                </a:solidFill>
                <a:hlinkClick r:id="rId4"/>
              </a:rPr>
              <a:t>=</a:t>
            </a:r>
            <a:r>
              <a:rPr lang="en-US" altLang="zh-TW" dirty="0" err="1">
                <a:solidFill>
                  <a:srgbClr val="FF0000"/>
                </a:solidFill>
                <a:hlinkClick r:id="rId4"/>
              </a:rPr>
              <a:t>7tTRCM_7hW4</a:t>
            </a:r>
            <a:endParaRPr lang="zh-TW" altLang="en-US" dirty="0">
              <a:solidFill>
                <a:srgbClr val="FF0000"/>
              </a:solidFill>
            </a:endParaRPr>
          </a:p>
        </p:txBody>
      </p:sp>
      <p:pic>
        <p:nvPicPr>
          <p:cNvPr id="5" name="線上媒體 4" title="[￨ﾡﾌ￥ﾋﾕ￨ﾧﾣ￨ﾪﾪ￥ﾓﾡ]￥ﾏﾰ￦ﾱﾟ￥ﾜﾋ￥ﾮﾶ￥ﾅﾬ￥ﾜﾒ-￧ﾶﾲ￤ﾻﾔ￥ﾯﾮ￦ﾲﾙ￦ﾴﾲ">
            <a:hlinkClick r:id="" action="ppaction://media"/>
            <a:extLst>
              <a:ext uri="{FF2B5EF4-FFF2-40B4-BE49-F238E27FC236}">
                <a16:creationId xmlns:a16="http://schemas.microsoft.com/office/drawing/2014/main" xmlns="" id="{5501F541-706A-4E5D-A360-FE2ADC2E86D4}"/>
              </a:ext>
            </a:extLst>
          </p:cNvPr>
          <p:cNvPicPr>
            <a:picLocks noRot="1" noChangeAspect="1"/>
          </p:cNvPicPr>
          <p:nvPr>
            <a:videoFile r:link="rId1"/>
          </p:nvPr>
        </p:nvPicPr>
        <p:blipFill>
          <a:blip r:embed="rId5"/>
          <a:stretch>
            <a:fillRect/>
          </a:stretch>
        </p:blipFill>
        <p:spPr>
          <a:xfrm>
            <a:off x="6382327" y="2193195"/>
            <a:ext cx="5809673" cy="4040695"/>
          </a:xfrm>
          <a:prstGeom prst="rect">
            <a:avLst/>
          </a:prstGeom>
        </p:spPr>
      </p:pic>
    </p:spTree>
    <p:extLst>
      <p:ext uri="{BB962C8B-B14F-4D97-AF65-F5344CB8AC3E}">
        <p14:creationId xmlns:p14="http://schemas.microsoft.com/office/powerpoint/2010/main" val="19724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display="0">
                  <p:stCondLst>
                    <p:cond delay="indefinite"/>
                  </p:stCondLst>
                </p:cTn>
                <p:tgtEl>
                  <p:spTgt spid="5"/>
                </p:tgtEl>
              </p:cMediaNode>
            </p:vide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zh-TW" altLang="en-US" sz="7200" dirty="0"/>
              <a:t>鹽水溪口濕地</a:t>
            </a:r>
          </a:p>
        </p:txBody>
      </p:sp>
      <p:sp>
        <p:nvSpPr>
          <p:cNvPr id="3" name="內容版面配置區 2"/>
          <p:cNvSpPr>
            <a:spLocks noGrp="1"/>
          </p:cNvSpPr>
          <p:nvPr>
            <p:ph idx="1"/>
          </p:nvPr>
        </p:nvSpPr>
        <p:spPr>
          <a:xfrm>
            <a:off x="7359588" y="2035433"/>
            <a:ext cx="4230049" cy="4454143"/>
          </a:xfrm>
        </p:spPr>
        <p:txBody>
          <a:bodyPr>
            <a:normAutofit fontScale="92500" lnSpcReduction="20000"/>
          </a:bodyPr>
          <a:lstStyle/>
          <a:p>
            <a:r>
              <a:rPr lang="zh-TW" altLang="en-US" sz="3000" dirty="0"/>
              <a:t>本濕地位於鹽水溪出海口，面積總計</a:t>
            </a:r>
            <a:r>
              <a:rPr lang="en-US" altLang="zh-TW" sz="3000" dirty="0"/>
              <a:t>635</a:t>
            </a:r>
            <a:r>
              <a:rPr lang="zh-TW" altLang="en-US" sz="3000" dirty="0"/>
              <a:t>公頃。</a:t>
            </a:r>
            <a:endParaRPr lang="en-US" altLang="zh-TW" sz="3000" dirty="0"/>
          </a:p>
          <a:p>
            <a:r>
              <a:rPr lang="zh-TW" altLang="en-US" sz="3000" dirty="0"/>
              <a:t>其內之生態資源有，瀕臨絕種的種類：</a:t>
            </a:r>
            <a:r>
              <a:rPr lang="zh-TW" altLang="en-US" sz="3000" dirty="0">
                <a:solidFill>
                  <a:srgbClr val="00B050"/>
                </a:solidFill>
              </a:rPr>
              <a:t>東方白鸛</a:t>
            </a:r>
            <a:r>
              <a:rPr lang="zh-TW" altLang="en-US" sz="3000" dirty="0"/>
              <a:t>、</a:t>
            </a:r>
            <a:r>
              <a:rPr lang="zh-TW" altLang="en-US" sz="3000" dirty="0">
                <a:solidFill>
                  <a:srgbClr val="00B050"/>
                </a:solidFill>
              </a:rPr>
              <a:t>黑面琵鷺</a:t>
            </a:r>
            <a:r>
              <a:rPr lang="zh-TW" altLang="en-US" sz="3000" dirty="0"/>
              <a:t>；珍貴稀有的種類：澤鵟、魚鷹、紅隼、小燕鷗、畫眉；應予保育的種類：紅尾伯勞、禾葉芋蘭。</a:t>
            </a:r>
            <a:endParaRPr lang="en-US" altLang="zh-TW" sz="3000" dirty="0"/>
          </a:p>
          <a:p>
            <a:r>
              <a:rPr lang="zh-TW" altLang="en-US" sz="3000" dirty="0"/>
              <a:t>在此溪口收集到台灣花瓣蛤</a:t>
            </a:r>
            <a:endParaRPr lang="en-US" altLang="zh-TW" sz="3000" dirty="0"/>
          </a:p>
          <a:p>
            <a:endParaRPr lang="zh-TW" altLang="en-US" sz="2400" dirty="0"/>
          </a:p>
        </p:txBody>
      </p:sp>
      <p:pic>
        <p:nvPicPr>
          <p:cNvPr id="4" name="圖片 3"/>
          <p:cNvPicPr>
            <a:picLocks noChangeAspect="1"/>
          </p:cNvPicPr>
          <p:nvPr/>
        </p:nvPicPr>
        <p:blipFill>
          <a:blip r:embed="rId2"/>
          <a:stretch>
            <a:fillRect/>
          </a:stretch>
        </p:blipFill>
        <p:spPr>
          <a:xfrm>
            <a:off x="2152774" y="2266253"/>
            <a:ext cx="4895994" cy="36272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42418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3E79954-0B37-4240-ACF7-95C6295CE81C}"/>
              </a:ext>
            </a:extLst>
          </p:cNvPr>
          <p:cNvSpPr>
            <a:spLocks noGrp="1"/>
          </p:cNvSpPr>
          <p:nvPr>
            <p:ph type="title"/>
          </p:nvPr>
        </p:nvSpPr>
        <p:spPr/>
        <p:txBody>
          <a:bodyPr>
            <a:normAutofit/>
          </a:bodyPr>
          <a:lstStyle/>
          <a:p>
            <a:pPr algn="ctr"/>
            <a:r>
              <a:rPr lang="zh-TW" altLang="en-US" sz="7200" dirty="0"/>
              <a:t>四草溼地</a:t>
            </a:r>
          </a:p>
        </p:txBody>
      </p:sp>
      <p:sp>
        <p:nvSpPr>
          <p:cNvPr id="3" name="內容版面配置區 2">
            <a:extLst>
              <a:ext uri="{FF2B5EF4-FFF2-40B4-BE49-F238E27FC236}">
                <a16:creationId xmlns:a16="http://schemas.microsoft.com/office/drawing/2014/main" xmlns="" id="{CAEB8766-30A5-457B-9E02-101CDADAB32B}"/>
              </a:ext>
            </a:extLst>
          </p:cNvPr>
          <p:cNvSpPr>
            <a:spLocks noGrp="1"/>
          </p:cNvSpPr>
          <p:nvPr>
            <p:ph idx="1"/>
          </p:nvPr>
        </p:nvSpPr>
        <p:spPr>
          <a:xfrm>
            <a:off x="896645" y="1905000"/>
            <a:ext cx="5856090" cy="4013620"/>
          </a:xfrm>
        </p:spPr>
        <p:txBody>
          <a:bodyPr>
            <a:noAutofit/>
          </a:bodyPr>
          <a:lstStyle/>
          <a:p>
            <a:r>
              <a:rPr lang="zh-TW" altLang="en-US" sz="2800" dirty="0">
                <a:solidFill>
                  <a:srgbClr val="FF0000"/>
                </a:solidFill>
              </a:rPr>
              <a:t>國際級濕地</a:t>
            </a:r>
            <a:r>
              <a:rPr lang="zh-TW" altLang="en-US" sz="2800" dirty="0"/>
              <a:t> </a:t>
            </a:r>
            <a:endParaRPr lang="en-US" altLang="zh-TW" sz="2800" dirty="0"/>
          </a:p>
          <a:p>
            <a:r>
              <a:rPr lang="zh-TW" altLang="en-US" sz="2800" dirty="0"/>
              <a:t>其內包含之生態資源有，瀕臨絕種的種類；</a:t>
            </a:r>
            <a:r>
              <a:rPr lang="zh-TW" altLang="en-US" sz="2800" dirty="0">
                <a:solidFill>
                  <a:srgbClr val="FF0000"/>
                </a:solidFill>
              </a:rPr>
              <a:t>黑面琵鷺、東方白鸛</a:t>
            </a:r>
            <a:r>
              <a:rPr lang="zh-TW" altLang="en-US" sz="2800" dirty="0"/>
              <a:t>等；珍貴稀有的種類：小燕鷗、鳳頭燕鷗、唐白鷺、黑鸛、白琵鷺、花臉鴨、松雀鷹、赤腹鷹、灰面鵟鷹、鳳頭、紅隼、短耳鴞等；應予保育的種類：半蹼鷸、燕鴴、紅尾伯勞、東方環頸鴴與高蹺鴴。</a:t>
            </a:r>
          </a:p>
        </p:txBody>
      </p:sp>
      <p:pic>
        <p:nvPicPr>
          <p:cNvPr id="4" name="圖片 3">
            <a:extLst>
              <a:ext uri="{FF2B5EF4-FFF2-40B4-BE49-F238E27FC236}">
                <a16:creationId xmlns:a16="http://schemas.microsoft.com/office/drawing/2014/main" xmlns="" id="{58FB14B0-7F0E-4232-80AF-A6EA77CD6202}"/>
              </a:ext>
            </a:extLst>
          </p:cNvPr>
          <p:cNvPicPr>
            <a:picLocks noChangeAspect="1"/>
          </p:cNvPicPr>
          <p:nvPr/>
        </p:nvPicPr>
        <p:blipFill>
          <a:blip r:embed="rId3"/>
          <a:stretch>
            <a:fillRect/>
          </a:stretch>
        </p:blipFill>
        <p:spPr>
          <a:xfrm>
            <a:off x="6818051" y="1905000"/>
            <a:ext cx="5107517" cy="47798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矩形 4">
            <a:extLst>
              <a:ext uri="{FF2B5EF4-FFF2-40B4-BE49-F238E27FC236}">
                <a16:creationId xmlns:a16="http://schemas.microsoft.com/office/drawing/2014/main" xmlns="" id="{BEEE1CFC-CB6C-485A-9D4C-CAF5AEACA172}"/>
              </a:ext>
            </a:extLst>
          </p:cNvPr>
          <p:cNvSpPr/>
          <p:nvPr/>
        </p:nvSpPr>
        <p:spPr>
          <a:xfrm>
            <a:off x="6261913" y="6488668"/>
            <a:ext cx="5856090" cy="369332"/>
          </a:xfrm>
          <a:prstGeom prst="rect">
            <a:avLst/>
          </a:prstGeom>
        </p:spPr>
        <p:txBody>
          <a:bodyPr wrap="none">
            <a:spAutoFit/>
          </a:bodyPr>
          <a:lstStyle/>
          <a:p>
            <a:r>
              <a:rPr lang="en-US" altLang="zh-TW" dirty="0">
                <a:solidFill>
                  <a:srgbClr val="FF0000"/>
                </a:solidFill>
                <a:hlinkClick r:id="rId4"/>
              </a:rPr>
              <a:t>https://</a:t>
            </a:r>
            <a:r>
              <a:rPr lang="en-US" altLang="zh-TW" dirty="0" err="1">
                <a:solidFill>
                  <a:srgbClr val="FF0000"/>
                </a:solidFill>
                <a:hlinkClick r:id="rId4"/>
              </a:rPr>
              <a:t>www.youtube.com</a:t>
            </a:r>
            <a:r>
              <a:rPr lang="en-US" altLang="zh-TW" dirty="0">
                <a:solidFill>
                  <a:srgbClr val="FF0000"/>
                </a:solidFill>
                <a:hlinkClick r:id="rId4"/>
              </a:rPr>
              <a:t>/</a:t>
            </a:r>
            <a:r>
              <a:rPr lang="en-US" altLang="zh-TW" dirty="0" err="1">
                <a:solidFill>
                  <a:srgbClr val="FF0000"/>
                </a:solidFill>
                <a:hlinkClick r:id="rId4"/>
              </a:rPr>
              <a:t>watch?v</a:t>
            </a:r>
            <a:r>
              <a:rPr lang="en-US" altLang="zh-TW" dirty="0">
                <a:solidFill>
                  <a:srgbClr val="FF0000"/>
                </a:solidFill>
                <a:hlinkClick r:id="rId4"/>
              </a:rPr>
              <a:t>=</a:t>
            </a:r>
            <a:r>
              <a:rPr lang="en-US" altLang="zh-TW" dirty="0" err="1">
                <a:solidFill>
                  <a:srgbClr val="FF0000"/>
                </a:solidFill>
                <a:hlinkClick r:id="rId4"/>
              </a:rPr>
              <a:t>7UacfIDPDBU</a:t>
            </a:r>
            <a:endParaRPr lang="zh-TW" altLang="en-US" dirty="0">
              <a:solidFill>
                <a:srgbClr val="FF0000"/>
              </a:solidFill>
            </a:endParaRPr>
          </a:p>
        </p:txBody>
      </p:sp>
      <p:pic>
        <p:nvPicPr>
          <p:cNvPr id="6" name="線上媒體 5" title="￨ﾇﾺ￧ﾁﾣ￤ﾺﾞ￩ﾦﾬ￩ﾁﾜ ￥ﾛﾛ￨ﾍﾉ￦﾿ﾕ￥ﾜﾰ">
            <a:hlinkClick r:id="" action="ppaction://media"/>
            <a:extLst>
              <a:ext uri="{FF2B5EF4-FFF2-40B4-BE49-F238E27FC236}">
                <a16:creationId xmlns:a16="http://schemas.microsoft.com/office/drawing/2014/main" xmlns="" id="{1C03B3AF-DEDF-4921-A03B-899845BC1A0D}"/>
              </a:ext>
            </a:extLst>
          </p:cNvPr>
          <p:cNvPicPr>
            <a:picLocks noRot="1" noChangeAspect="1"/>
          </p:cNvPicPr>
          <p:nvPr>
            <a:videoFile r:link="rId1"/>
          </p:nvPr>
        </p:nvPicPr>
        <p:blipFill>
          <a:blip r:embed="rId5"/>
          <a:stretch>
            <a:fillRect/>
          </a:stretch>
        </p:blipFill>
        <p:spPr>
          <a:xfrm>
            <a:off x="6705600" y="1801058"/>
            <a:ext cx="5503732" cy="4883827"/>
          </a:xfrm>
          <a:prstGeom prst="rect">
            <a:avLst/>
          </a:prstGeom>
        </p:spPr>
      </p:pic>
    </p:spTree>
    <p:extLst>
      <p:ext uri="{BB962C8B-B14F-4D97-AF65-F5344CB8AC3E}">
        <p14:creationId xmlns:p14="http://schemas.microsoft.com/office/powerpoint/2010/main" val="1304962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display="0">
                  <p:stCondLst>
                    <p:cond delay="indefinite"/>
                  </p:stCondLst>
                </p:cTn>
                <p:tgtEl>
                  <p:spTgt spid="6"/>
                </p:tgtEl>
              </p:cMediaNode>
            </p:vide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25F40D3-D23C-4B87-BD68-A0855FF95D11}"/>
              </a:ext>
            </a:extLst>
          </p:cNvPr>
          <p:cNvSpPr>
            <a:spLocks noGrp="1"/>
          </p:cNvSpPr>
          <p:nvPr>
            <p:ph type="title"/>
          </p:nvPr>
        </p:nvSpPr>
        <p:spPr/>
        <p:txBody>
          <a:bodyPr>
            <a:normAutofit/>
          </a:bodyPr>
          <a:lstStyle/>
          <a:p>
            <a:pPr algn="ctr"/>
            <a:r>
              <a:rPr lang="zh-TW" altLang="en-US" sz="7200" dirty="0"/>
              <a:t>頂頭額沙洲</a:t>
            </a:r>
          </a:p>
        </p:txBody>
      </p:sp>
      <p:pic>
        <p:nvPicPr>
          <p:cNvPr id="4" name="內容版面配置區 3">
            <a:extLst>
              <a:ext uri="{FF2B5EF4-FFF2-40B4-BE49-F238E27FC236}">
                <a16:creationId xmlns:a16="http://schemas.microsoft.com/office/drawing/2014/main" xmlns="" id="{78FF73FF-3206-4ADF-A7E6-03C4D65F741A}"/>
              </a:ext>
            </a:extLst>
          </p:cNvPr>
          <p:cNvPicPr>
            <a:picLocks noGrp="1" noChangeAspect="1"/>
          </p:cNvPicPr>
          <p:nvPr>
            <p:ph idx="1"/>
          </p:nvPr>
        </p:nvPicPr>
        <p:blipFill>
          <a:blip r:embed="rId2"/>
          <a:stretch>
            <a:fillRect/>
          </a:stretch>
        </p:blipFill>
        <p:spPr>
          <a:xfrm>
            <a:off x="2016234" y="2363202"/>
            <a:ext cx="4876800" cy="32480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矩形 4">
            <a:extLst>
              <a:ext uri="{FF2B5EF4-FFF2-40B4-BE49-F238E27FC236}">
                <a16:creationId xmlns:a16="http://schemas.microsoft.com/office/drawing/2014/main" xmlns="" id="{F8B82BEA-9C94-4BC3-9BC3-F0AFB4B99FC3}"/>
              </a:ext>
            </a:extLst>
          </p:cNvPr>
          <p:cNvSpPr/>
          <p:nvPr/>
        </p:nvSpPr>
        <p:spPr>
          <a:xfrm>
            <a:off x="7443449" y="2363202"/>
            <a:ext cx="3861860" cy="3108543"/>
          </a:xfrm>
          <a:prstGeom prst="rect">
            <a:avLst/>
          </a:prstGeom>
        </p:spPr>
        <p:txBody>
          <a:bodyPr wrap="square">
            <a:spAutoFit/>
          </a:bodyPr>
          <a:lstStyle/>
          <a:p>
            <a:r>
              <a:rPr lang="zh-TW" altLang="en-US" sz="2800" dirty="0"/>
              <a:t>為一臨海沙洲，</a:t>
            </a:r>
            <a:r>
              <a:rPr lang="zh-TW" altLang="en-US" sz="2800" dirty="0">
                <a:solidFill>
                  <a:srgbClr val="00B050"/>
                </a:solidFill>
              </a:rPr>
              <a:t>七股內海南端的屏障</a:t>
            </a:r>
            <a:r>
              <a:rPr lang="zh-TW" altLang="en-US" sz="2800" dirty="0"/>
              <a:t>，由台灣西部</a:t>
            </a:r>
            <a:r>
              <a:rPr lang="zh-TW" altLang="en-US" sz="2800" dirty="0">
                <a:solidFill>
                  <a:srgbClr val="00B050"/>
                </a:solidFill>
              </a:rPr>
              <a:t>河川所沖積</a:t>
            </a:r>
            <a:r>
              <a:rPr lang="zh-TW" altLang="en-US" sz="2800" dirty="0"/>
              <a:t>出來的砂土，經過台灣海峽海浪挾帶這些砂土，長年累月地堆積而漸漸露出海面所造成狹長狀沙洲。</a:t>
            </a:r>
          </a:p>
        </p:txBody>
      </p:sp>
    </p:spTree>
    <p:extLst>
      <p:ext uri="{BB962C8B-B14F-4D97-AF65-F5344CB8AC3E}">
        <p14:creationId xmlns:p14="http://schemas.microsoft.com/office/powerpoint/2010/main" val="1260631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絲縷">
  <a:themeElements>
    <a:clrScheme name="絲縷">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337</TotalTime>
  <Words>989</Words>
  <Application>Microsoft Office PowerPoint</Application>
  <PresentationFormat>寬螢幕</PresentationFormat>
  <Paragraphs>91</Paragraphs>
  <Slides>22</Slides>
  <Notes>5</Notes>
  <HiddenSlides>0</HiddenSlides>
  <MMClips>9</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22</vt:i4>
      </vt:variant>
    </vt:vector>
  </HeadingPairs>
  <TitlesOfParts>
    <vt:vector size="41" baseType="lpstr">
      <vt:lpstr>Arial Unicode MS</vt:lpstr>
      <vt:lpstr>Gungsuh</vt:lpstr>
      <vt:lpstr>KaiTi</vt:lpstr>
      <vt:lpstr>メイリオ</vt:lpstr>
      <vt:lpstr>Microsoft JhengHei UI</vt:lpstr>
      <vt:lpstr>文鼎彈簧體</vt:lpstr>
      <vt:lpstr>王漢宗粗黑體一實陰</vt:lpstr>
      <vt:lpstr>王漢宗酷正海報</vt:lpstr>
      <vt:lpstr>華康布丁體</vt:lpstr>
      <vt:lpstr>微軟正黑體</vt:lpstr>
      <vt:lpstr>新細明體</vt:lpstr>
      <vt:lpstr>標楷體</vt:lpstr>
      <vt:lpstr>Arial</vt:lpstr>
      <vt:lpstr>Calibri</vt:lpstr>
      <vt:lpstr>Century Gothic</vt:lpstr>
      <vt:lpstr>Times New Roman</vt:lpstr>
      <vt:lpstr>Wingdings</vt:lpstr>
      <vt:lpstr>Wingdings 3</vt:lpstr>
      <vt:lpstr>絲縷</vt:lpstr>
      <vt:lpstr>台江國家公園</vt:lpstr>
      <vt:lpstr>地理位置</vt:lpstr>
      <vt:lpstr>包含地點</vt:lpstr>
      <vt:lpstr>關於台江</vt:lpstr>
      <vt:lpstr>自然資源</vt:lpstr>
      <vt:lpstr>網仔寮沙洲</vt:lpstr>
      <vt:lpstr>鹽水溪口濕地</vt:lpstr>
      <vt:lpstr>四草溼地</vt:lpstr>
      <vt:lpstr>頂頭額沙洲</vt:lpstr>
      <vt:lpstr>四草野生動物保護區</vt:lpstr>
      <vt:lpstr>全世界台江最多</vt:lpstr>
      <vt:lpstr>PowerPoint 簡報</vt:lpstr>
      <vt:lpstr>黑面琵鷺 </vt:lpstr>
      <vt:lpstr>高蹺鴴</vt:lpstr>
      <vt:lpstr>紅冠水雞 </vt:lpstr>
      <vt:lpstr>東方白鸛</vt:lpstr>
      <vt:lpstr>海茄冬</vt:lpstr>
      <vt:lpstr>五梨跤</vt:lpstr>
      <vt:lpstr>木麻黃</vt:lpstr>
      <vt:lpstr>和尚蟹</vt:lpstr>
      <vt:lpstr>台灣花瓣蛤</vt:lpstr>
      <vt:lpstr>感謝您的觀賞</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台江國家公園</dc:title>
  <dc:creator>5a88</dc:creator>
  <cp:lastModifiedBy>user</cp:lastModifiedBy>
  <cp:revision>47</cp:revision>
  <dcterms:created xsi:type="dcterms:W3CDTF">2019-05-01T00:50:51Z</dcterms:created>
  <dcterms:modified xsi:type="dcterms:W3CDTF">2019-05-29T01:18:09Z</dcterms:modified>
</cp:coreProperties>
</file>